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notesSlides/notesSlide34.xml" ContentType="application/vnd.openxmlformats-officedocument.presentationml.notesSlide+xml"/>
  <Override PartName="/ppt/tags/tag63.xml" ContentType="application/vnd.openxmlformats-officedocument.presentationml.tags+xml"/>
  <Override PartName="/ppt/notesSlides/notesSlide35.xml" ContentType="application/vnd.openxmlformats-officedocument.presentationml.notesSlide+xml"/>
  <Override PartName="/ppt/tags/tag64.xml" ContentType="application/vnd.openxmlformats-officedocument.presentationml.tags+xml"/>
  <Override PartName="/ppt/notesSlides/notesSlide36.xml" ContentType="application/vnd.openxmlformats-officedocument.presentationml.notesSlide+xml"/>
  <Override PartName="/ppt/tags/tag65.xml" ContentType="application/vnd.openxmlformats-officedocument.presentationml.tags+xml"/>
  <Override PartName="/ppt/notesSlides/notesSlide37.xml" ContentType="application/vnd.openxmlformats-officedocument.presentationml.notesSlide+xml"/>
  <Override PartName="/ppt/tags/tag66.xml" ContentType="application/vnd.openxmlformats-officedocument.presentationml.tags+xml"/>
  <Override PartName="/ppt/notesSlides/notesSlide38.xml" ContentType="application/vnd.openxmlformats-officedocument.presentationml.notesSlide+xml"/>
  <Override PartName="/ppt/tags/tag67.xml" ContentType="application/vnd.openxmlformats-officedocument.presentationml.tags+xml"/>
  <Override PartName="/ppt/notesSlides/notesSlide39.xml" ContentType="application/vnd.openxmlformats-officedocument.presentationml.notesSlide+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notesSlides/notesSlide41.xml" ContentType="application/vnd.openxmlformats-officedocument.presentationml.notesSlide+xml"/>
  <Override PartName="/ppt/tags/tag70.xml" ContentType="application/vnd.openxmlformats-officedocument.presentationml.tags+xml"/>
  <Override PartName="/ppt/notesSlides/notesSlide42.xml" ContentType="application/vnd.openxmlformats-officedocument.presentationml.notesSlide+xml"/>
  <Override PartName="/ppt/tags/tag71.xml" ContentType="application/vnd.openxmlformats-officedocument.presentationml.tags+xml"/>
  <Override PartName="/ppt/notesSlides/notesSlide43.xml" ContentType="application/vnd.openxmlformats-officedocument.presentationml.notesSlide+xml"/>
  <Override PartName="/ppt/tags/tag72.xml" ContentType="application/vnd.openxmlformats-officedocument.presentationml.tags+xml"/>
  <Override PartName="/ppt/notesSlides/notesSlide44.xml" ContentType="application/vnd.openxmlformats-officedocument.presentationml.notesSlide+xml"/>
  <Override PartName="/ppt/tags/tag73.xml" ContentType="application/vnd.openxmlformats-officedocument.presentationml.tags+xml"/>
  <Override PartName="/ppt/notesSlides/notesSlide45.xml" ContentType="application/vnd.openxmlformats-officedocument.presentationml.notesSlide+xml"/>
  <Override PartName="/ppt/tags/tag74.xml" ContentType="application/vnd.openxmlformats-officedocument.presentationml.tags+xml"/>
  <Override PartName="/ppt/notesSlides/notesSlide46.xml" ContentType="application/vnd.openxmlformats-officedocument.presentationml.notesSlide+xml"/>
  <Override PartName="/ppt/tags/tag75.xml" ContentType="application/vnd.openxmlformats-officedocument.presentationml.tags+xml"/>
  <Override PartName="/ppt/notesSlides/notesSlide47.xml" ContentType="application/vnd.openxmlformats-officedocument.presentationml.notesSlide+xml"/>
  <Override PartName="/ppt/tags/tag76.xml" ContentType="application/vnd.openxmlformats-officedocument.presentationml.tags+xml"/>
  <Override PartName="/ppt/notesSlides/notesSlide48.xml" ContentType="application/vnd.openxmlformats-officedocument.presentationml.notesSlide+xml"/>
  <Override PartName="/ppt/tags/tag77.xml" ContentType="application/vnd.openxmlformats-officedocument.presentationml.tags+xml"/>
  <Override PartName="/ppt/notesSlides/notesSlide49.xml" ContentType="application/vnd.openxmlformats-officedocument.presentationml.notesSlide+xml"/>
  <Override PartName="/ppt/tags/tag78.xml" ContentType="application/vnd.openxmlformats-officedocument.presentationml.tags+xml"/>
  <Override PartName="/ppt/notesSlides/notesSlide50.xml" ContentType="application/vnd.openxmlformats-officedocument.presentationml.notesSlide+xml"/>
  <Override PartName="/ppt/tags/tag79.xml" ContentType="application/vnd.openxmlformats-officedocument.presentationml.tags+xml"/>
  <Override PartName="/ppt/notesSlides/notesSlide51.xml" ContentType="application/vnd.openxmlformats-officedocument.presentationml.notesSlide+xml"/>
  <Override PartName="/ppt/tags/tag80.xml" ContentType="application/vnd.openxmlformats-officedocument.presentationml.tags+xml"/>
  <Override PartName="/ppt/notesSlides/notesSlide52.xml" ContentType="application/vnd.openxmlformats-officedocument.presentationml.notesSlide+xml"/>
  <Override PartName="/ppt/tags/tag81.xml" ContentType="application/vnd.openxmlformats-officedocument.presentationml.tags+xml"/>
  <Override PartName="/ppt/notesSlides/notesSlide53.xml" ContentType="application/vnd.openxmlformats-officedocument.presentationml.notesSlide+xml"/>
  <Override PartName="/ppt/tags/tag82.xml" ContentType="application/vnd.openxmlformats-officedocument.presentationml.tags+xml"/>
  <Override PartName="/ppt/notesSlides/notesSlide54.xml" ContentType="application/vnd.openxmlformats-officedocument.presentationml.notesSlide+xml"/>
  <Override PartName="/ppt/tags/tag83.xml" ContentType="application/vnd.openxmlformats-officedocument.presentationml.tags+xml"/>
  <Override PartName="/ppt/notesSlides/notesSlide55.xml" ContentType="application/vnd.openxmlformats-officedocument.presentationml.notesSlide+xml"/>
  <Override PartName="/ppt/tags/tag84.xml" ContentType="application/vnd.openxmlformats-officedocument.presentationml.tags+xml"/>
  <Override PartName="/ppt/notesSlides/notesSlide56.xml" ContentType="application/vnd.openxmlformats-officedocument.presentationml.notesSlide+xml"/>
  <Override PartName="/ppt/tags/tag85.xml" ContentType="application/vnd.openxmlformats-officedocument.presentationml.tags+xml"/>
  <Override PartName="/ppt/notesSlides/notesSlide57.xml" ContentType="application/vnd.openxmlformats-officedocument.presentationml.notesSlide+xml"/>
  <Override PartName="/ppt/tags/tag86.xml" ContentType="application/vnd.openxmlformats-officedocument.presentationml.tags+xml"/>
  <Override PartName="/ppt/notesSlides/notesSlide58.xml" ContentType="application/vnd.openxmlformats-officedocument.presentationml.notesSlide+xml"/>
  <Override PartName="/ppt/tags/tag87.xml" ContentType="application/vnd.openxmlformats-officedocument.presentationml.tags+xml"/>
  <Override PartName="/ppt/notesSlides/notesSlide59.xml" ContentType="application/vnd.openxmlformats-officedocument.presentationml.notesSlide+xml"/>
  <Override PartName="/ppt/tags/tag88.xml" ContentType="application/vnd.openxmlformats-officedocument.presentationml.tags+xml"/>
  <Override PartName="/ppt/notesSlides/notesSlide60.xml" ContentType="application/vnd.openxmlformats-officedocument.presentationml.notesSlide+xml"/>
  <Override PartName="/ppt/tags/tag89.xml" ContentType="application/vnd.openxmlformats-officedocument.presentationml.tags+xml"/>
  <Override PartName="/ppt/notesSlides/notesSlide61.xml" ContentType="application/vnd.openxmlformats-officedocument.presentationml.notesSlide+xml"/>
  <Override PartName="/ppt/tags/tag90.xml" ContentType="application/vnd.openxmlformats-officedocument.presentationml.tags+xml"/>
  <Override PartName="/ppt/notesSlides/notesSlide62.xml" ContentType="application/vnd.openxmlformats-officedocument.presentationml.notesSlide+xml"/>
  <Override PartName="/ppt/tags/tag91.xml" ContentType="application/vnd.openxmlformats-officedocument.presentationml.tags+xml"/>
  <Override PartName="/ppt/notesSlides/notesSlide63.xml" ContentType="application/vnd.openxmlformats-officedocument.presentationml.notesSlide+xml"/>
  <Override PartName="/ppt/tags/tag92.xml" ContentType="application/vnd.openxmlformats-officedocument.presentationml.tags+xml"/>
  <Override PartName="/ppt/notesSlides/notesSlide64.xml" ContentType="application/vnd.openxmlformats-officedocument.presentationml.notesSlide+xml"/>
  <Override PartName="/ppt/tags/tag93.xml" ContentType="application/vnd.openxmlformats-officedocument.presentationml.tags+xml"/>
  <Override PartName="/ppt/notesSlides/notesSlide65.xml" ContentType="application/vnd.openxmlformats-officedocument.presentationml.notesSlide+xml"/>
  <Override PartName="/ppt/tags/tag94.xml" ContentType="application/vnd.openxmlformats-officedocument.presentationml.tags+xml"/>
  <Override PartName="/ppt/notesSlides/notesSlide66.xml" ContentType="application/vnd.openxmlformats-officedocument.presentationml.notesSlide+xml"/>
  <Override PartName="/ppt/tags/tag95.xml" ContentType="application/vnd.openxmlformats-officedocument.presentationml.tags+xml"/>
  <Override PartName="/ppt/notesSlides/notesSlide67.xml" ContentType="application/vnd.openxmlformats-officedocument.presentationml.notesSlide+xml"/>
  <Override PartName="/ppt/tags/tag96.xml" ContentType="application/vnd.openxmlformats-officedocument.presentationml.tags+xml"/>
  <Override PartName="/ppt/notesSlides/notesSlide68.xml" ContentType="application/vnd.openxmlformats-officedocument.presentationml.notesSlide+xml"/>
  <Override PartName="/ppt/tags/tag97.xml" ContentType="application/vnd.openxmlformats-officedocument.presentationml.tags+xml"/>
  <Override PartName="/ppt/notesSlides/notesSlide6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70.xml" ContentType="application/vnd.openxmlformats-officedocument.presentationml.notesSlide+xml"/>
  <Override PartName="/ppt/tags/tag100.xml" ContentType="application/vnd.openxmlformats-officedocument.presentationml.tags+xml"/>
  <Override PartName="/ppt/notesSlides/notesSlide71.xml" ContentType="application/vnd.openxmlformats-officedocument.presentationml.notesSlide+xml"/>
  <Override PartName="/ppt/tags/tag101.xml" ContentType="application/vnd.openxmlformats-officedocument.presentationml.tags+xml"/>
  <Override PartName="/ppt/notesSlides/notesSlide72.xml" ContentType="application/vnd.openxmlformats-officedocument.presentationml.notesSlide+xml"/>
  <Override PartName="/ppt/tags/tag102.xml" ContentType="application/vnd.openxmlformats-officedocument.presentationml.tags+xml"/>
  <Override PartName="/ppt/notesSlides/notesSlide73.xml" ContentType="application/vnd.openxmlformats-officedocument.presentationml.notesSlide+xml"/>
  <Override PartName="/ppt/tags/tag103.xml" ContentType="application/vnd.openxmlformats-officedocument.presentationml.tags+xml"/>
  <Override PartName="/ppt/notesSlides/notesSlide74.xml" ContentType="application/vnd.openxmlformats-officedocument.presentationml.notesSlide+xml"/>
  <Override PartName="/ppt/tags/tag104.xml" ContentType="application/vnd.openxmlformats-officedocument.presentationml.tags+xml"/>
  <Override PartName="/ppt/notesSlides/notesSlide75.xml" ContentType="application/vnd.openxmlformats-officedocument.presentationml.notesSlide+xml"/>
  <Override PartName="/ppt/tags/tag105.xml" ContentType="application/vnd.openxmlformats-officedocument.presentationml.tags+xml"/>
  <Override PartName="/ppt/notesSlides/notesSlide76.xml" ContentType="application/vnd.openxmlformats-officedocument.presentationml.notesSlide+xml"/>
  <Override PartName="/ppt/tags/tag106.xml" ContentType="application/vnd.openxmlformats-officedocument.presentationml.tags+xml"/>
  <Override PartName="/ppt/notesSlides/notesSlide77.xml" ContentType="application/vnd.openxmlformats-officedocument.presentationml.notesSlide+xml"/>
  <Override PartName="/ppt/tags/tag107.xml" ContentType="application/vnd.openxmlformats-officedocument.presentationml.tags+xml"/>
  <Override PartName="/ppt/notesSlides/notesSlide78.xml" ContentType="application/vnd.openxmlformats-officedocument.presentationml.notesSlide+xml"/>
  <Override PartName="/ppt/tags/tag108.xml" ContentType="application/vnd.openxmlformats-officedocument.presentationml.tags+xml"/>
  <Override PartName="/ppt/notesSlides/notesSlide79.xml" ContentType="application/vnd.openxmlformats-officedocument.presentationml.notesSlide+xml"/>
  <Override PartName="/ppt/tags/tag109.xml" ContentType="application/vnd.openxmlformats-officedocument.presentationml.tags+xml"/>
  <Override PartName="/ppt/notesSlides/notesSlide80.xml" ContentType="application/vnd.openxmlformats-officedocument.presentationml.notesSlide+xml"/>
  <Override PartName="/ppt/tags/tag110.xml" ContentType="application/vnd.openxmlformats-officedocument.presentationml.tags+xml"/>
  <Override PartName="/ppt/notesSlides/notesSlide81.xml" ContentType="application/vnd.openxmlformats-officedocument.presentationml.notesSlide+xml"/>
  <Override PartName="/ppt/tags/tag111.xml" ContentType="application/vnd.openxmlformats-officedocument.presentationml.tags+xml"/>
  <Override PartName="/ppt/notesSlides/notesSlide82.xml" ContentType="application/vnd.openxmlformats-officedocument.presentationml.notesSlide+xml"/>
  <Override PartName="/ppt/tags/tag112.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9" r:id="rId5"/>
  </p:sldMasterIdLst>
  <p:notesMasterIdLst>
    <p:notesMasterId r:id="rId90"/>
  </p:notesMasterIdLst>
  <p:handoutMasterIdLst>
    <p:handoutMasterId r:id="rId91"/>
  </p:handoutMasterIdLst>
  <p:sldIdLst>
    <p:sldId id="584" r:id="rId6"/>
    <p:sldId id="585" r:id="rId7"/>
    <p:sldId id="595" r:id="rId8"/>
    <p:sldId id="457" r:id="rId9"/>
    <p:sldId id="521" r:id="rId10"/>
    <p:sldId id="461" r:id="rId11"/>
    <p:sldId id="522" r:id="rId12"/>
    <p:sldId id="462" r:id="rId13"/>
    <p:sldId id="464" r:id="rId14"/>
    <p:sldId id="469" r:id="rId15"/>
    <p:sldId id="484" r:id="rId16"/>
    <p:sldId id="516" r:id="rId17"/>
    <p:sldId id="485" r:id="rId18"/>
    <p:sldId id="470" r:id="rId19"/>
    <p:sldId id="602" r:id="rId20"/>
    <p:sldId id="471" r:id="rId21"/>
    <p:sldId id="517" r:id="rId22"/>
    <p:sldId id="519" r:id="rId23"/>
    <p:sldId id="490" r:id="rId24"/>
    <p:sldId id="463" r:id="rId25"/>
    <p:sldId id="472" r:id="rId26"/>
    <p:sldId id="473" r:id="rId27"/>
    <p:sldId id="466" r:id="rId28"/>
    <p:sldId id="578" r:id="rId29"/>
    <p:sldId id="523" r:id="rId30"/>
    <p:sldId id="524" r:id="rId31"/>
    <p:sldId id="536" r:id="rId32"/>
    <p:sldId id="525" r:id="rId33"/>
    <p:sldId id="581" r:id="rId34"/>
    <p:sldId id="582" r:id="rId35"/>
    <p:sldId id="526" r:id="rId36"/>
    <p:sldId id="527" r:id="rId37"/>
    <p:sldId id="583" r:id="rId38"/>
    <p:sldId id="533" r:id="rId39"/>
    <p:sldId id="599" r:id="rId40"/>
    <p:sldId id="529" r:id="rId41"/>
    <p:sldId id="530" r:id="rId42"/>
    <p:sldId id="605" r:id="rId43"/>
    <p:sldId id="531" r:id="rId44"/>
    <p:sldId id="537" r:id="rId45"/>
    <p:sldId id="538" r:id="rId46"/>
    <p:sldId id="539" r:id="rId47"/>
    <p:sldId id="540" r:id="rId48"/>
    <p:sldId id="541" r:id="rId49"/>
    <p:sldId id="542" r:id="rId50"/>
    <p:sldId id="543" r:id="rId51"/>
    <p:sldId id="544" r:id="rId52"/>
    <p:sldId id="545" r:id="rId53"/>
    <p:sldId id="546" r:id="rId54"/>
    <p:sldId id="601" r:id="rId55"/>
    <p:sldId id="600" r:id="rId56"/>
    <p:sldId id="487" r:id="rId57"/>
    <p:sldId id="489" r:id="rId58"/>
    <p:sldId id="488" r:id="rId59"/>
    <p:sldId id="576" r:id="rId60"/>
    <p:sldId id="577" r:id="rId61"/>
    <p:sldId id="548" r:id="rId62"/>
    <p:sldId id="549" r:id="rId63"/>
    <p:sldId id="550" r:id="rId64"/>
    <p:sldId id="580" r:id="rId65"/>
    <p:sldId id="567" r:id="rId66"/>
    <p:sldId id="568" r:id="rId67"/>
    <p:sldId id="569" r:id="rId68"/>
    <p:sldId id="551" r:id="rId69"/>
    <p:sldId id="552" r:id="rId70"/>
    <p:sldId id="606" r:id="rId71"/>
    <p:sldId id="572" r:id="rId72"/>
    <p:sldId id="573" r:id="rId73"/>
    <p:sldId id="553" r:id="rId74"/>
    <p:sldId id="554" r:id="rId75"/>
    <p:sldId id="574" r:id="rId76"/>
    <p:sldId id="575" r:id="rId77"/>
    <p:sldId id="556" r:id="rId78"/>
    <p:sldId id="557" r:id="rId79"/>
    <p:sldId id="558" r:id="rId80"/>
    <p:sldId id="564" r:id="rId81"/>
    <p:sldId id="560" r:id="rId82"/>
    <p:sldId id="559" r:id="rId83"/>
    <p:sldId id="520" r:id="rId84"/>
    <p:sldId id="565" r:id="rId85"/>
    <p:sldId id="506" r:id="rId86"/>
    <p:sldId id="507" r:id="rId87"/>
    <p:sldId id="570" r:id="rId88"/>
    <p:sldId id="571" r:id="rId89"/>
  </p:sldIdLst>
  <p:sldSz cx="9144000" cy="6858000" type="screen4x3"/>
  <p:notesSz cx="6797675" cy="9926638"/>
  <p:custDataLst>
    <p:tags r:id="rId9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9D93"/>
    <a:srgbClr val="8A6F91"/>
    <a:srgbClr val="7B6A96"/>
    <a:srgbClr val="5E58A8"/>
    <a:srgbClr val="C00E00"/>
    <a:srgbClr val="BA0606"/>
    <a:srgbClr val="B50B0B"/>
    <a:srgbClr val="E22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45279-E4BF-3180-1CCD-4CBDF787996B}" v="10" dt="2021-02-17T14:29:13.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01" autoAdjust="0"/>
    <p:restoredTop sz="65969" autoAdjust="0"/>
  </p:normalViewPr>
  <p:slideViewPr>
    <p:cSldViewPr snapToGrid="0">
      <p:cViewPr varScale="1">
        <p:scale>
          <a:sx n="45" d="100"/>
          <a:sy n="45" d="100"/>
        </p:scale>
        <p:origin x="1848" y="4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2764"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8.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D5188B2-9EF0-465E-A303-695671D21379}" type="datetimeFigureOut">
              <a:rPr lang="en-SG" smtClean="0"/>
              <a:t>12/10/2021</a:t>
            </a:fld>
            <a:endParaRPr lang="en-SG"/>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78769FE3-8B48-4B0C-AAA8-0824548B153B}" type="slidenum">
              <a:rPr lang="en-SG" smtClean="0"/>
              <a:t>‹#›</a:t>
            </a:fld>
            <a:endParaRPr lang="en-SG"/>
          </a:p>
        </p:txBody>
      </p:sp>
    </p:spTree>
    <p:custDataLst>
      <p:tags r:id="rId2"/>
    </p:custDataLst>
    <p:extLst>
      <p:ext uri="{BB962C8B-B14F-4D97-AF65-F5344CB8AC3E}">
        <p14:creationId xmlns:p14="http://schemas.microsoft.com/office/powerpoint/2010/main" val="7657211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16B93F1-7003-458F-A772-539993805A03}" type="datetimeFigureOut">
              <a:rPr lang="en-SG" smtClean="0"/>
              <a:t>12/10/2021</a:t>
            </a:fld>
            <a:endParaRPr lang="en-SG"/>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C5B0ED4-4FA3-4FBA-9866-8C0635CBFB4E}" type="slidenum">
              <a:rPr lang="en-SG" smtClean="0"/>
              <a:t>‹#›</a:t>
            </a:fld>
            <a:endParaRPr lang="en-SG"/>
          </a:p>
        </p:txBody>
      </p:sp>
    </p:spTree>
    <p:extLst>
      <p:ext uri="{BB962C8B-B14F-4D97-AF65-F5344CB8AC3E}">
        <p14:creationId xmlns:p14="http://schemas.microsoft.com/office/powerpoint/2010/main" val="183212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oogle.com/search?q=frame+rate+in+multimedia&amp;rlz=1C1GCEB_enSG885SG885&amp;sxsrf=ALeKk03UobLuPT1PyM0sU2hlJS3qkl2Ltw:1613469872372&amp;tbm=isch&amp;source=iu&amp;ictx=1&amp;fir=7gVO_u_TBeJLyM%252CiadENrjLKiFeeM%252C_&amp;vet=1&amp;usg=AI4_-kTr8rVURrsaSQ2LfHzrTSGTNJ-djA&amp;sa=X&amp;ved=2ahUKEwj9tOTUk-7uAhWZH7cAHZFzA9kQ9QF6BAgSEAE#imgrc=7gVO_u_TBeJLy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latin typeface="Times New Roman" panose="02020603050405020304" pitchFamily="18" charset="0"/>
                <a:cs typeface="Times New Roman" panose="02020603050405020304" pitchFamily="18" charset="0"/>
              </a:rPr>
              <a:t>This chapter introduce</a:t>
            </a:r>
            <a:r>
              <a:rPr lang="en-SG" baseline="0" dirty="0">
                <a:latin typeface="Times New Roman" panose="02020603050405020304" pitchFamily="18" charset="0"/>
                <a:cs typeface="Times New Roman" panose="02020603050405020304" pitchFamily="18" charset="0"/>
              </a:rPr>
              <a:t> you to Multimedia signal processing in particular data compression</a:t>
            </a:r>
            <a:endParaRPr lang="en-SG" dirty="0">
              <a:latin typeface="Times New Roman" panose="02020603050405020304" pitchFamily="18" charset="0"/>
              <a:cs typeface="Times New Roman" panose="02020603050405020304" pitchFamily="18" charset="0"/>
            </a:endParaRPr>
          </a:p>
          <a:p>
            <a:r>
              <a:rPr lang="en-GB" sz="1200" kern="1200" dirty="0">
                <a:solidFill>
                  <a:schemeClr val="tx1"/>
                </a:solidFill>
                <a:effectLst/>
                <a:latin typeface="+mn-lt"/>
                <a:ea typeface="+mn-ea"/>
                <a:cs typeface="+mn-cs"/>
              </a:rPr>
              <a:t>In previous chapter, we cover</a:t>
            </a:r>
          </a:p>
          <a:p>
            <a:r>
              <a:rPr lang="en-GB" sz="1200" kern="1200" dirty="0">
                <a:solidFill>
                  <a:schemeClr val="tx1"/>
                </a:solidFill>
                <a:effectLst/>
                <a:latin typeface="+mn-lt"/>
                <a:ea typeface="+mn-ea"/>
                <a:cs typeface="+mn-cs"/>
              </a:rPr>
              <a:t>the sampling theorem.</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a:t>
            </a:r>
            <a:r>
              <a:rPr lang="en-GB" sz="1200" kern="1200" dirty="0" err="1">
                <a:solidFill>
                  <a:schemeClr val="tx1"/>
                </a:solidFill>
                <a:effectLst/>
                <a:latin typeface="+mn-lt"/>
                <a:ea typeface="+mn-ea"/>
                <a:cs typeface="+mn-cs"/>
              </a:rPr>
              <a:t>undersampling</a:t>
            </a:r>
            <a:r>
              <a:rPr lang="en-GB" sz="1200" kern="1200" dirty="0">
                <a:solidFill>
                  <a:schemeClr val="tx1"/>
                </a:solidFill>
                <a:effectLst/>
                <a:latin typeface="+mn-lt"/>
                <a:ea typeface="+mn-ea"/>
                <a:cs typeface="+mn-cs"/>
              </a:rPr>
              <a:t> leads to aliasing distortions.</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the sampling process in frequency domain.</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tradeoffs</a:t>
            </a:r>
            <a:r>
              <a:rPr lang="en-GB" sz="1200" kern="1200" dirty="0">
                <a:solidFill>
                  <a:schemeClr val="tx1"/>
                </a:solidFill>
                <a:effectLst/>
                <a:latin typeface="+mn-lt"/>
                <a:ea typeface="+mn-ea"/>
                <a:cs typeface="+mn-cs"/>
              </a:rPr>
              <a:t> involved in the selection of sampling frequency</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an </a:t>
            </a:r>
            <a:r>
              <a:rPr lang="en-GB" sz="1200" kern="1200" dirty="0" err="1">
                <a:solidFill>
                  <a:schemeClr val="tx1"/>
                </a:solidFill>
                <a:effectLst/>
                <a:latin typeface="+mn-lt"/>
                <a:ea typeface="+mn-ea"/>
                <a:cs typeface="+mn-cs"/>
              </a:rPr>
              <a:t>analog</a:t>
            </a:r>
            <a:r>
              <a:rPr lang="en-GB" sz="1200" kern="1200" dirty="0">
                <a:solidFill>
                  <a:schemeClr val="tx1"/>
                </a:solidFill>
                <a:effectLst/>
                <a:latin typeface="+mn-lt"/>
                <a:ea typeface="+mn-ea"/>
                <a:cs typeface="+mn-cs"/>
              </a:rPr>
              <a:t> voltage may be represented by binary codes</a:t>
            </a:r>
            <a:r>
              <a:rPr lang="en-GB" sz="1200" kern="1200" baseline="0" dirty="0">
                <a:solidFill>
                  <a:schemeClr val="tx1"/>
                </a:solidFill>
                <a:effectLst/>
                <a:latin typeface="+mn-lt"/>
                <a:ea typeface="+mn-ea"/>
                <a:cs typeface="+mn-cs"/>
              </a:rPr>
              <a:t> by quantization.</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In fact, these concepts are also applied for this chapter</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One of the main argument is why data compression? Data compression takes time and could slow down my computer. What are really the advantages of going through data compression algorithms or methods? Does it make a big different?</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Data Compression is built on mathematics and you will learn a few techniques on how to do data compression. Two simple ideas  are to reduce the number of unique symbols in the data and encode more frequent symbols with fewer bits.</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We will cover a bit more later</a:t>
            </a:r>
          </a:p>
          <a:p>
            <a:endParaRPr lang="en-GB" sz="1200" kern="1200" baseline="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endParaRPr lang="en-SG" dirty="0">
              <a:latin typeface="Times New Roman" panose="02020603050405020304" pitchFamily="18" charset="0"/>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a:t>
            </a:fld>
            <a:endParaRPr lang="en-SG"/>
          </a:p>
        </p:txBody>
      </p:sp>
    </p:spTree>
    <p:extLst>
      <p:ext uri="{BB962C8B-B14F-4D97-AF65-F5344CB8AC3E}">
        <p14:creationId xmlns:p14="http://schemas.microsoft.com/office/powerpoint/2010/main" val="105914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Computers generate</a:t>
            </a:r>
            <a:r>
              <a:rPr lang="en-SG" baseline="0" dirty="0"/>
              <a:t> a lot of </a:t>
            </a:r>
            <a:r>
              <a:rPr lang="en-SG" dirty="0"/>
              <a:t>digitized documents.</a:t>
            </a:r>
          </a:p>
          <a:p>
            <a:endParaRPr lang="en-SG" dirty="0"/>
          </a:p>
          <a:p>
            <a:r>
              <a:rPr lang="en-SG" dirty="0"/>
              <a:t>Two types – bitmap graphics</a:t>
            </a:r>
            <a:r>
              <a:rPr lang="en-SG" baseline="0" dirty="0"/>
              <a:t> and vector graphics.</a:t>
            </a:r>
          </a:p>
          <a:p>
            <a:endParaRPr lang="en-SG" baseline="0" dirty="0"/>
          </a:p>
          <a:p>
            <a:r>
              <a:rPr lang="en-GB" dirty="0"/>
              <a:t>A bitmap or “raster</a:t>
            </a:r>
            <a:r>
              <a:rPr lang="en-GB" baseline="0" dirty="0"/>
              <a:t>” graphic</a:t>
            </a:r>
            <a:r>
              <a:rPr lang="en-GB" dirty="0"/>
              <a:t> is a picture stored as a set of pixels </a:t>
            </a:r>
            <a:r>
              <a:rPr lang="en-GB" sz="1200" b="0" i="0" kern="1200" dirty="0">
                <a:solidFill>
                  <a:schemeClr val="tx1"/>
                </a:solidFill>
                <a:effectLst/>
                <a:latin typeface="+mn-lt"/>
                <a:ea typeface="+mn-ea"/>
                <a:cs typeface="+mn-cs"/>
              </a:rPr>
              <a:t>created from rows of different coloured pixels that together form an image</a:t>
            </a:r>
            <a:r>
              <a:rPr lang="en-GB" sz="1200" b="0" i="0" kern="1200" baseline="0" dirty="0">
                <a:solidFill>
                  <a:schemeClr val="tx1"/>
                </a:solidFill>
                <a:effectLst/>
                <a:latin typeface="+mn-lt"/>
                <a:ea typeface="+mn-ea"/>
                <a:cs typeface="+mn-cs"/>
              </a:rPr>
              <a:t> </a:t>
            </a:r>
            <a:r>
              <a:rPr lang="en-GB" dirty="0"/>
              <a:t>that correspond to the grid of dots on a computer screen. </a:t>
            </a:r>
          </a:p>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In their simplest form, bitmaps have only two colours, with each pixel being either black or white. </a:t>
            </a:r>
            <a:r>
              <a:rPr lang="en-SG" dirty="0"/>
              <a:t>Digital document – Fax machine! (Single bit, 1 for black , 0 for white ), Black and white picture (8 bits per picture element – 2^8 = 256 different levels of </a:t>
            </a:r>
            <a:r>
              <a:rPr lang="en-SG" dirty="0" err="1"/>
              <a:t>gray</a:t>
            </a:r>
            <a:r>
              <a:rPr lang="en-SG" dirty="0"/>
              <a:t> per element).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Some</a:t>
            </a:r>
            <a:r>
              <a:rPr lang="en-GB" sz="1200" b="0" i="0" kern="1200" baseline="0" dirty="0">
                <a:solidFill>
                  <a:schemeClr val="tx1"/>
                </a:solidFill>
                <a:effectLst/>
                <a:latin typeface="+mn-lt"/>
                <a:ea typeface="+mn-ea"/>
                <a:cs typeface="+mn-cs"/>
              </a:rPr>
              <a:t> e</a:t>
            </a:r>
            <a:r>
              <a:rPr lang="en-GB" sz="1200" b="0" i="0" kern="1200" dirty="0">
                <a:solidFill>
                  <a:schemeClr val="tx1"/>
                </a:solidFill>
                <a:effectLst/>
                <a:latin typeface="+mn-lt"/>
                <a:ea typeface="+mn-ea"/>
                <a:cs typeface="+mn-cs"/>
              </a:rPr>
              <a:t>xamples of bitmap graphic formats include GIF, JPEG, PNG, TIFF, XBM, BMP, and PCX. The image displayed on a computer monitor is also a bitmap, as are the outputs of printers, scanners, and similar devices. They are created using paint programs like Adobe Photoshop</a:t>
            </a:r>
            <a:r>
              <a:rPr lang="en-GB" sz="1200" b="0" i="0" kern="1200" baseline="0" dirty="0">
                <a:solidFill>
                  <a:schemeClr val="tx1"/>
                </a:solidFill>
                <a:effectLst/>
                <a:latin typeface="+mn-lt"/>
                <a:ea typeface="+mn-ea"/>
                <a:cs typeface="+mn-cs"/>
              </a:rPr>
              <a:t> which many of you are familiar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Vector (also known as "object-oriented") graphics are constructed using mathematical formulas describing shapes, </a:t>
            </a:r>
            <a:r>
              <a:rPr lang="en-GB" sz="1200" b="0" i="0" kern="1200" dirty="0" err="1">
                <a:solidFill>
                  <a:schemeClr val="tx1"/>
                </a:solidFill>
                <a:effectLst/>
                <a:latin typeface="+mn-lt"/>
                <a:ea typeface="+mn-ea"/>
                <a:cs typeface="+mn-cs"/>
              </a:rPr>
              <a:t>colors</a:t>
            </a:r>
            <a:r>
              <a:rPr lang="en-GB" sz="1200" b="0" i="0" kern="1200" dirty="0">
                <a:solidFill>
                  <a:schemeClr val="tx1"/>
                </a:solidFill>
                <a:effectLst/>
                <a:latin typeface="+mn-lt"/>
                <a:ea typeface="+mn-ea"/>
                <a:cs typeface="+mn-cs"/>
              </a:rPr>
              <a:t>, and placement. Some of vector graphic formats are PICT, EPS, and WMF as well as PostScript and TrueType fonts. These are created with GIS and CAD applications as well as drawing programs like FreeHand, Inventor and Autodesk.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a:t>
            </a:r>
            <a:r>
              <a:rPr lang="en-GB" sz="1200" b="0" i="0" kern="1200" baseline="0" dirty="0">
                <a:solidFill>
                  <a:schemeClr val="tx1"/>
                </a:solidFill>
                <a:effectLst/>
                <a:latin typeface="+mn-lt"/>
                <a:ea typeface="+mn-ea"/>
                <a:cs typeface="+mn-cs"/>
              </a:rPr>
              <a:t> rest of the slides will be referring to Bitmap.</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baseline="0" dirty="0"/>
          </a:p>
          <a:p>
            <a:endParaRPr lang="en-SG"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10</a:t>
            </a:fld>
            <a:endParaRPr lang="en-SG"/>
          </a:p>
        </p:txBody>
      </p:sp>
    </p:spTree>
    <p:extLst>
      <p:ext uri="{BB962C8B-B14F-4D97-AF65-F5344CB8AC3E}">
        <p14:creationId xmlns:p14="http://schemas.microsoft.com/office/powerpoint/2010/main" val="359761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latin typeface="Times New Roman" panose="02020603050405020304" pitchFamily="18" charset="0"/>
                <a:cs typeface="Times New Roman" panose="02020603050405020304" pitchFamily="18" charset="0"/>
              </a:rPr>
              <a:t>Binary image – each pixel is represented by using one bit</a:t>
            </a:r>
          </a:p>
          <a:p>
            <a:r>
              <a:rPr lang="en-SG" dirty="0">
                <a:latin typeface="Times New Roman" panose="02020603050405020304" pitchFamily="18" charset="0"/>
                <a:cs typeface="Times New Roman" panose="02020603050405020304" pitchFamily="18" charset="0"/>
              </a:rPr>
              <a:t>Computer graphics – four bits per pixel are used</a:t>
            </a:r>
          </a:p>
          <a:p>
            <a:r>
              <a:rPr lang="en-SG" dirty="0">
                <a:latin typeface="Times New Roman" panose="02020603050405020304" pitchFamily="18" charset="0"/>
                <a:cs typeface="Times New Roman" panose="02020603050405020304" pitchFamily="18" charset="0"/>
              </a:rPr>
              <a:t>Grayscale image – eight bits per pixel are used</a:t>
            </a:r>
          </a:p>
          <a:p>
            <a:r>
              <a:rPr lang="en-SG" dirty="0">
                <a:latin typeface="Times New Roman" panose="02020603050405020304" pitchFamily="18" charset="0"/>
                <a:cs typeface="Times New Roman" panose="02020603050405020304" pitchFamily="18" charset="0"/>
              </a:rPr>
              <a:t>Colour image – each pixel is represented by using 24 or 32 bits</a:t>
            </a:r>
          </a:p>
        </p:txBody>
      </p:sp>
      <p:sp>
        <p:nvSpPr>
          <p:cNvPr id="4" name="Slide Number Placeholder 3"/>
          <p:cNvSpPr>
            <a:spLocks noGrp="1"/>
          </p:cNvSpPr>
          <p:nvPr>
            <p:ph type="sldNum" sz="quarter" idx="10"/>
          </p:nvPr>
        </p:nvSpPr>
        <p:spPr/>
        <p:txBody>
          <a:bodyPr/>
          <a:lstStyle/>
          <a:p>
            <a:fld id="{6C5B0ED4-4FA3-4FBA-9866-8C0635CBFB4E}" type="slidenum">
              <a:rPr lang="en-SG" smtClean="0"/>
              <a:t>11</a:t>
            </a:fld>
            <a:endParaRPr lang="en-SG"/>
          </a:p>
        </p:txBody>
      </p:sp>
    </p:spTree>
    <p:extLst>
      <p:ext uri="{BB962C8B-B14F-4D97-AF65-F5344CB8AC3E}">
        <p14:creationId xmlns:p14="http://schemas.microsoft.com/office/powerpoint/2010/main" val="5095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 image is just a collection of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dots (pixels) arrange</a:t>
            </a:r>
            <a:r>
              <a:rPr lang="en-GB" sz="1200" b="0" i="0" kern="1200" baseline="0" dirty="0">
                <a:solidFill>
                  <a:schemeClr val="tx1"/>
                </a:solidFill>
                <a:effectLst/>
                <a:latin typeface="+mn-lt"/>
                <a:ea typeface="+mn-ea"/>
                <a:cs typeface="+mn-cs"/>
              </a:rPr>
              <a:t>d in rectangular array </a:t>
            </a:r>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Matlab</a:t>
            </a:r>
            <a:r>
              <a:rPr lang="en-GB" sz="1200" b="0" i="0" kern="1200" dirty="0">
                <a:solidFill>
                  <a:schemeClr val="tx1"/>
                </a:solidFill>
                <a:effectLst/>
                <a:latin typeface="+mn-lt"/>
                <a:ea typeface="+mn-ea"/>
                <a:cs typeface="+mn-cs"/>
              </a:rPr>
              <a:t> represents images in several way such</a:t>
            </a:r>
            <a:r>
              <a:rPr lang="en-GB" sz="1200" b="0" i="0" kern="1200" baseline="0" dirty="0">
                <a:solidFill>
                  <a:schemeClr val="tx1"/>
                </a:solidFill>
                <a:effectLst/>
                <a:latin typeface="+mn-lt"/>
                <a:ea typeface="+mn-ea"/>
                <a:cs typeface="+mn-cs"/>
              </a:rPr>
              <a:t> as m rows and n column</a:t>
            </a:r>
            <a:r>
              <a:rPr lang="en-GB" sz="1200" b="0" i="0" kern="1200" dirty="0">
                <a:solidFill>
                  <a:schemeClr val="tx1"/>
                </a:solidFill>
                <a:effectLst/>
                <a:latin typeface="+mn-lt"/>
                <a:ea typeface="+mn-ea"/>
                <a:cs typeface="+mn-cs"/>
              </a:rPr>
              <a: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For</a:t>
            </a:r>
            <a:r>
              <a:rPr lang="en-GB" sz="1200" b="0" i="0" kern="1200" baseline="0" dirty="0">
                <a:solidFill>
                  <a:schemeClr val="tx1"/>
                </a:solidFill>
                <a:effectLst/>
                <a:latin typeface="+mn-lt"/>
                <a:ea typeface="+mn-ea"/>
                <a:cs typeface="+mn-cs"/>
              </a:rPr>
              <a:t> 3 dimensional </a:t>
            </a:r>
            <a:r>
              <a:rPr lang="en-GB" sz="1200" b="0" i="0" kern="1200" dirty="0">
                <a:solidFill>
                  <a:schemeClr val="tx1"/>
                </a:solidFill>
                <a:effectLst/>
                <a:latin typeface="+mn-lt"/>
                <a:ea typeface="+mn-ea"/>
                <a:cs typeface="+mn-cs"/>
              </a:rPr>
              <a:t>array of values where the number of rows and columns match the image's resolution (height and width). The third dimension of the array contains 3 values representing the red, green, and blue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levels as numbers.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the image matrix is defined as a uint8 type, the numbers range from 0 to 255, where 0 is no</a:t>
            </a:r>
            <a:r>
              <a:rPr lang="en-GB" sz="1200" b="0" i="0" kern="1200" baseline="0" dirty="0">
                <a:solidFill>
                  <a:schemeClr val="tx1"/>
                </a:solidFill>
                <a:effectLst/>
                <a:latin typeface="+mn-lt"/>
                <a:ea typeface="+mn-ea"/>
                <a:cs typeface="+mn-cs"/>
              </a:rPr>
              <a:t> light intensity </a:t>
            </a:r>
            <a:r>
              <a:rPr lang="en-GB" sz="1200" b="0" i="0" kern="1200" dirty="0">
                <a:solidFill>
                  <a:schemeClr val="tx1"/>
                </a:solidFill>
                <a:effectLst/>
                <a:latin typeface="+mn-lt"/>
                <a:ea typeface="+mn-ea"/>
                <a:cs typeface="+mn-cs"/>
              </a:rPr>
              <a:t>and 255 is full intensity for grayscale. </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12</a:t>
            </a:fld>
            <a:endParaRPr lang="en-SG"/>
          </a:p>
        </p:txBody>
      </p:sp>
    </p:spTree>
    <p:extLst>
      <p:ext uri="{BB962C8B-B14F-4D97-AF65-F5344CB8AC3E}">
        <p14:creationId xmlns:p14="http://schemas.microsoft.com/office/powerpoint/2010/main" val="2643795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Given a </a:t>
            </a:r>
            <a:r>
              <a:rPr lang="en-SG" dirty="0" err="1"/>
              <a:t>gray</a:t>
            </a:r>
            <a:r>
              <a:rPr lang="en-SG" dirty="0"/>
              <a:t> scale image,1024 X1024 columns has 256 different shades of </a:t>
            </a:r>
            <a:r>
              <a:rPr lang="en-SG" dirty="0" err="1"/>
              <a:t>gray</a:t>
            </a:r>
            <a:r>
              <a:rPr lang="en-SG" dirty="0"/>
              <a:t> or 8  bits per pixel.</a:t>
            </a:r>
          </a:p>
          <a:p>
            <a:endParaRPr lang="en-SG" dirty="0"/>
          </a:p>
          <a:p>
            <a:r>
              <a:rPr lang="en-SG" dirty="0"/>
              <a:t>We</a:t>
            </a:r>
            <a:r>
              <a:rPr lang="en-SG" baseline="0" dirty="0"/>
              <a:t> can calculate the size of the image to be about 1 mega bytes.</a:t>
            </a:r>
          </a:p>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baseline="0" dirty="0"/>
              <a:t>Note that </a:t>
            </a:r>
            <a:r>
              <a:rPr lang="en-US" altLang="en-US" i="1" dirty="0"/>
              <a:t>Pixel size </a:t>
            </a:r>
            <a:r>
              <a:rPr lang="en-US" altLang="en-US" dirty="0"/>
              <a:t>is the distance between the dots in the device monitor. It is also known as dot pitch. </a:t>
            </a:r>
            <a:r>
              <a:rPr lang="en-US" altLang="en-US" i="1" dirty="0"/>
              <a:t>Pixel </a:t>
            </a:r>
            <a:r>
              <a:rPr lang="en-US" altLang="en-US" dirty="0"/>
              <a:t>d</a:t>
            </a:r>
            <a:r>
              <a:rPr lang="en-US" altLang="en-US" i="1" dirty="0"/>
              <a:t>ensity </a:t>
            </a:r>
            <a:r>
              <a:rPr lang="en-US" altLang="en-US" dirty="0"/>
              <a:t>is the number of pixels per unit length in the device monitor. </a:t>
            </a:r>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13</a:t>
            </a:fld>
            <a:endParaRPr lang="en-SG"/>
          </a:p>
        </p:txBody>
      </p:sp>
    </p:spTree>
    <p:extLst>
      <p:ext uri="{BB962C8B-B14F-4D97-AF65-F5344CB8AC3E}">
        <p14:creationId xmlns:p14="http://schemas.microsoft.com/office/powerpoint/2010/main" val="379536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C5B0ED4-4FA3-4FBA-9866-8C0635CBFB4E}" type="slidenum">
              <a:rPr lang="en-SG" smtClean="0"/>
              <a:t>14</a:t>
            </a:fld>
            <a:endParaRPr lang="en-SG"/>
          </a:p>
        </p:txBody>
      </p:sp>
    </p:spTree>
    <p:extLst>
      <p:ext uri="{BB962C8B-B14F-4D97-AF65-F5344CB8AC3E}">
        <p14:creationId xmlns:p14="http://schemas.microsoft.com/office/powerpoint/2010/main" val="281958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a:t>
            </a:r>
            <a:r>
              <a:rPr lang="en-SG" baseline="0" dirty="0"/>
              <a:t> image XGA type, if the pixels per frame is 1024 x 768 and the bits per pixel is 24,  multiplying both, you will get 2.25 mega bytes of uncompressed size</a:t>
            </a:r>
          </a:p>
          <a:p>
            <a:r>
              <a:rPr lang="en-SG" baseline="0" dirty="0"/>
              <a:t>To transmit this image over a 1.5 Mega bit per second modem, it will take </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15</a:t>
            </a:fld>
            <a:endParaRPr lang="en-SG"/>
          </a:p>
        </p:txBody>
      </p:sp>
    </p:spTree>
    <p:extLst>
      <p:ext uri="{BB962C8B-B14F-4D97-AF65-F5344CB8AC3E}">
        <p14:creationId xmlns:p14="http://schemas.microsoft.com/office/powerpoint/2010/main" val="1640252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Given</a:t>
            </a:r>
            <a:r>
              <a:rPr lang="en-SG" baseline="0" dirty="0"/>
              <a:t> an image of </a:t>
            </a:r>
            <a:r>
              <a:rPr lang="en-SG" dirty="0"/>
              <a:t>280x1024 pixels</a:t>
            </a:r>
            <a:r>
              <a:rPr lang="en-SG" baseline="0" dirty="0"/>
              <a:t> per frame and 24 bits per pixel, calculate the size of the image.</a:t>
            </a:r>
          </a:p>
          <a:p>
            <a:endParaRPr lang="en-SG" baseline="0" dirty="0"/>
          </a:p>
          <a:p>
            <a:r>
              <a:rPr lang="en-SG" dirty="0"/>
              <a:t>280 multiply</a:t>
            </a:r>
            <a:r>
              <a:rPr lang="en-SG" baseline="0" dirty="0"/>
              <a:t> by 1024 multiply by 24 and divided by 1024 to convert to kilo and 1024 to mega and 8 to bytes.</a:t>
            </a:r>
          </a:p>
          <a:p>
            <a:endParaRPr lang="en-SG" baseline="0" dirty="0"/>
          </a:p>
          <a:p>
            <a:r>
              <a:rPr lang="en-SG" baseline="0" dirty="0"/>
              <a:t>The total image size is 3.75 mega bytes</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16</a:t>
            </a:fld>
            <a:endParaRPr lang="en-SG"/>
          </a:p>
        </p:txBody>
      </p:sp>
    </p:spTree>
    <p:extLst>
      <p:ext uri="{BB962C8B-B14F-4D97-AF65-F5344CB8AC3E}">
        <p14:creationId xmlns:p14="http://schemas.microsoft.com/office/powerpoint/2010/main" val="694189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latin typeface="Times New Roman" panose="02020603050405020304" pitchFamily="18" charset="0"/>
                <a:cs typeface="Times New Roman" panose="02020603050405020304" pitchFamily="18" charset="0"/>
              </a:rPr>
              <a:t>Image I1 is the </a:t>
            </a:r>
            <a:r>
              <a:rPr lang="en-SG" dirty="0" err="1">
                <a:latin typeface="Times New Roman" panose="02020603050405020304" pitchFamily="18" charset="0"/>
                <a:cs typeface="Times New Roman" panose="02020603050405020304" pitchFamily="18" charset="0"/>
              </a:rPr>
              <a:t>color</a:t>
            </a:r>
            <a:r>
              <a:rPr lang="en-SG" dirty="0">
                <a:latin typeface="Times New Roman" panose="02020603050405020304" pitchFamily="18" charset="0"/>
                <a:cs typeface="Times New Roman" panose="02020603050405020304" pitchFamily="18" charset="0"/>
              </a:rPr>
              <a:t> image. Have 3 bytes for colour. Storage</a:t>
            </a:r>
            <a:r>
              <a:rPr lang="en-SG" baseline="0" dirty="0">
                <a:latin typeface="Times New Roman" panose="02020603050405020304" pitchFamily="18" charset="0"/>
                <a:cs typeface="Times New Roman" panose="02020603050405020304" pitchFamily="18" charset="0"/>
              </a:rPr>
              <a:t> size is 3x than black and white.</a:t>
            </a:r>
          </a:p>
          <a:p>
            <a:endPar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Many 24-bit </a:t>
            </a:r>
            <a:r>
              <a:rPr lang="en-SG" sz="12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color</a:t>
            </a:r>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images are actually stored as 32-bit images, with the extra byte of data for each pixel used to store an </a:t>
            </a:r>
            <a:r>
              <a:rPr lang="en-SG" sz="12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alpha </a:t>
            </a:r>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value representing special effect information (e.g., transparency).</a:t>
            </a:r>
          </a:p>
          <a:p>
            <a:endPar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file size for colour picture will be much higher</a:t>
            </a:r>
          </a:p>
          <a:p>
            <a:endPar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p>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Note the different file extension</a:t>
            </a:r>
          </a:p>
          <a:p>
            <a:endPar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17</a:t>
            </a:fld>
            <a:endParaRPr lang="en-SG"/>
          </a:p>
        </p:txBody>
      </p:sp>
    </p:spTree>
    <p:extLst>
      <p:ext uri="{BB962C8B-B14F-4D97-AF65-F5344CB8AC3E}">
        <p14:creationId xmlns:p14="http://schemas.microsoft.com/office/powerpoint/2010/main" val="134462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can refer to pages</a:t>
            </a:r>
            <a:r>
              <a:rPr lang="en-SG" baseline="0" dirty="0"/>
              <a:t> 114 to 119 of the textbook for some </a:t>
            </a:r>
            <a:r>
              <a:rPr lang="en-SG" baseline="0" dirty="0" err="1"/>
              <a:t>Matlab</a:t>
            </a:r>
            <a:r>
              <a:rPr lang="en-SG" baseline="0" dirty="0"/>
              <a:t> image commands in procedure 2: image processing applications, pages 114 to 119.</a:t>
            </a:r>
          </a:p>
          <a:p>
            <a:endParaRPr lang="en-SG" baseline="0" dirty="0"/>
          </a:p>
          <a:p>
            <a:r>
              <a:rPr lang="en-GB" sz="1200" b="0" i="0" kern="1200" dirty="0" err="1">
                <a:solidFill>
                  <a:schemeClr val="tx1"/>
                </a:solidFill>
                <a:effectLst/>
                <a:latin typeface="+mn-lt"/>
                <a:ea typeface="+mn-ea"/>
                <a:cs typeface="+mn-cs"/>
              </a:rPr>
              <a:t>Matlab</a:t>
            </a:r>
            <a:r>
              <a:rPr lang="en-GB" sz="1200" b="0" i="0" kern="1200" dirty="0">
                <a:solidFill>
                  <a:schemeClr val="tx1"/>
                </a:solidFill>
                <a:effectLst/>
                <a:latin typeface="+mn-lt"/>
                <a:ea typeface="+mn-ea"/>
                <a:cs typeface="+mn-cs"/>
              </a:rPr>
              <a:t> command </a:t>
            </a:r>
            <a:r>
              <a:rPr lang="en-GB" sz="1200" b="0" i="0" kern="1200" dirty="0" err="1">
                <a:solidFill>
                  <a:schemeClr val="tx1"/>
                </a:solidFill>
                <a:effectLst/>
                <a:latin typeface="+mn-lt"/>
                <a:ea typeface="+mn-ea"/>
                <a:cs typeface="+mn-cs"/>
              </a:rPr>
              <a:t>imhist</a:t>
            </a:r>
            <a:r>
              <a:rPr lang="en-GB" sz="1200" b="0" i="0" kern="1200" dirty="0">
                <a:solidFill>
                  <a:schemeClr val="tx1"/>
                </a:solidFill>
                <a:effectLst/>
                <a:latin typeface="+mn-lt"/>
                <a:ea typeface="+mn-ea"/>
                <a:cs typeface="+mn-cs"/>
              </a:rPr>
              <a:t> creates</a:t>
            </a:r>
            <a:r>
              <a:rPr lang="en-GB" sz="1200" b="0" i="0" kern="1200" baseline="0" dirty="0">
                <a:solidFill>
                  <a:schemeClr val="tx1"/>
                </a:solidFill>
                <a:effectLst/>
                <a:latin typeface="+mn-lt"/>
                <a:ea typeface="+mn-ea"/>
                <a:cs typeface="+mn-cs"/>
              </a:rPr>
              <a:t> an </a:t>
            </a:r>
            <a:r>
              <a:rPr lang="en-GB" sz="1200" b="0" i="0" kern="1200" dirty="0">
                <a:solidFill>
                  <a:schemeClr val="tx1"/>
                </a:solidFill>
                <a:effectLst/>
                <a:latin typeface="+mn-lt"/>
                <a:ea typeface="+mn-ea"/>
                <a:cs typeface="+mn-cs"/>
              </a:rPr>
              <a:t> image histogram which is a chart that shows the distribution of intensities in an indexed or grayscale image. The </a:t>
            </a:r>
            <a:r>
              <a:rPr lang="en-GB" dirty="0" err="1"/>
              <a:t>imhist</a:t>
            </a:r>
            <a:r>
              <a:rPr lang="en-GB" sz="1200" b="0" i="0" kern="1200" dirty="0">
                <a:solidFill>
                  <a:schemeClr val="tx1"/>
                </a:solidFill>
                <a:effectLst/>
                <a:latin typeface="+mn-lt"/>
                <a:ea typeface="+mn-ea"/>
                <a:cs typeface="+mn-cs"/>
              </a:rPr>
              <a:t> function creates a histogram plot by defining </a:t>
            </a:r>
            <a:r>
              <a:rPr lang="en-GB" sz="1200" b="0" i="1" kern="1200" dirty="0">
                <a:solidFill>
                  <a:schemeClr val="tx1"/>
                </a:solidFill>
                <a:effectLst/>
                <a:latin typeface="+mn-lt"/>
                <a:ea typeface="+mn-ea"/>
                <a:cs typeface="+mn-cs"/>
              </a:rPr>
              <a:t>n</a:t>
            </a:r>
            <a:r>
              <a:rPr lang="en-GB" sz="1200" b="0" i="0" kern="1200" dirty="0">
                <a:solidFill>
                  <a:schemeClr val="tx1"/>
                </a:solidFill>
                <a:effectLst/>
                <a:latin typeface="+mn-lt"/>
                <a:ea typeface="+mn-ea"/>
                <a:cs typeface="+mn-cs"/>
              </a:rPr>
              <a:t> equally spaced bins, each representing a range of data values, and then calculating the number of pixels within each range. </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18</a:t>
            </a:fld>
            <a:endParaRPr lang="en-SG"/>
          </a:p>
        </p:txBody>
      </p:sp>
    </p:spTree>
    <p:extLst>
      <p:ext uri="{BB962C8B-B14F-4D97-AF65-F5344CB8AC3E}">
        <p14:creationId xmlns:p14="http://schemas.microsoft.com/office/powerpoint/2010/main" val="377308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latin typeface="Times New Roman" panose="02020603050405020304" pitchFamily="18" charset="0"/>
              <a:cs typeface="Times New Roman" panose="02020603050405020304" pitchFamily="18" charset="0"/>
            </a:endParaRPr>
          </a:p>
          <a:p>
            <a:r>
              <a:rPr lang="en-SG" dirty="0">
                <a:latin typeface="Times New Roman" panose="02020603050405020304" pitchFamily="18" charset="0"/>
                <a:cs typeface="Times New Roman" panose="02020603050405020304" pitchFamily="18" charset="0"/>
              </a:rPr>
              <a:t>You may like to go through the 2</a:t>
            </a:r>
            <a:r>
              <a:rPr lang="en-SG" baseline="0" dirty="0">
                <a:latin typeface="Times New Roman" panose="02020603050405020304" pitchFamily="18" charset="0"/>
                <a:cs typeface="Times New Roman" panose="02020603050405020304" pitchFamily="18" charset="0"/>
              </a:rPr>
              <a:t> minutes video on Matlab Image Processing Toolbox</a:t>
            </a: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19</a:t>
            </a:fld>
            <a:endParaRPr lang="en-SG"/>
          </a:p>
        </p:txBody>
      </p:sp>
    </p:spTree>
    <p:extLst>
      <p:ext uri="{BB962C8B-B14F-4D97-AF65-F5344CB8AC3E}">
        <p14:creationId xmlns:p14="http://schemas.microsoft.com/office/powerpoint/2010/main" val="349414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baseline="0" dirty="0"/>
              <a:t>This chapter will help you to understand the fundamental principles and techniques in multimedia signal processing and compression</a:t>
            </a:r>
          </a:p>
          <a:p>
            <a:pPr eaLnBrk="1" hangingPunct="1"/>
            <a:endParaRPr lang="en-GB" dirty="0"/>
          </a:p>
          <a:p>
            <a:pPr eaLnBrk="1" hangingPunct="1"/>
            <a:r>
              <a:rPr lang="en-GB" dirty="0"/>
              <a:t>Explain what is data compression and the different components of multimedia signal and the need for compression.</a:t>
            </a:r>
          </a:p>
          <a:p>
            <a:pPr eaLnBrk="1" hangingPunct="1"/>
            <a:r>
              <a:rPr lang="en-GB" dirty="0"/>
              <a:t>Define lossless and </a:t>
            </a:r>
            <a:r>
              <a:rPr lang="en-GB" dirty="0" err="1"/>
              <a:t>lossy</a:t>
            </a:r>
            <a:r>
              <a:rPr lang="en-GB" dirty="0"/>
              <a:t> compressions/methods and the different classification of lossless classifications.</a:t>
            </a:r>
          </a:p>
          <a:p>
            <a:pPr eaLnBrk="1" hangingPunct="1"/>
            <a:r>
              <a:rPr lang="en-GB" dirty="0"/>
              <a:t>Understand the constraints of multimedia on internet, wireless communication, and storage media like, DVD and </a:t>
            </a:r>
            <a:r>
              <a:rPr lang="en-US" dirty="0"/>
              <a:t>the different image and video formats.</a:t>
            </a:r>
          </a:p>
          <a:p>
            <a:pPr eaLnBrk="1" hangingPunct="1"/>
            <a:r>
              <a:rPr lang="en-GB" dirty="0"/>
              <a:t>Know the different standards for the image and video compression, and their compressions. </a:t>
            </a:r>
            <a:endParaRPr lang="en-SG" dirty="0"/>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9AB516F-0343-42D5-A890-95AA876AC5C3}" type="slidenum">
              <a:rPr kumimoji="0" lang="en-SG"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SG"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42518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a:latin typeface="Times New Roman" panose="02020603050405020304" pitchFamily="18" charset="0"/>
                <a:cs typeface="Times New Roman" panose="02020603050405020304" pitchFamily="18" charset="0"/>
              </a:rPr>
              <a:t>Two properties of audio – pitch (shrillness of sound, frequency and loudness (amplitude)</a:t>
            </a:r>
          </a:p>
          <a:p>
            <a:r>
              <a:rPr lang="en-SG" baseline="0" dirty="0">
                <a:latin typeface="Times New Roman" panose="02020603050405020304" pitchFamily="18" charset="0"/>
                <a:cs typeface="Times New Roman" panose="02020603050405020304" pitchFamily="18" charset="0"/>
              </a:rPr>
              <a:t>Digital audio – how many bits </a:t>
            </a:r>
            <a:r>
              <a:rPr lang="en-SG" baseline="0" dirty="0" err="1">
                <a:latin typeface="Times New Roman" panose="02020603050405020304" pitchFamily="18" charset="0"/>
                <a:cs typeface="Times New Roman" panose="02020603050405020304" pitchFamily="18" charset="0"/>
              </a:rPr>
              <a:t>quantizer</a:t>
            </a:r>
            <a:r>
              <a:rPr lang="en-SG" baseline="0" dirty="0">
                <a:latin typeface="Times New Roman" panose="02020603050405020304" pitchFamily="18" charset="0"/>
                <a:cs typeface="Times New Roman" panose="02020603050405020304" pitchFamily="18" charset="0"/>
              </a:rPr>
              <a:t>? Higher numbers of quantization level – lower distortion</a:t>
            </a:r>
          </a:p>
          <a:p>
            <a:r>
              <a:rPr lang="en-SG" baseline="0" dirty="0">
                <a:latin typeface="Times New Roman" panose="02020603050405020304" pitchFamily="18" charset="0"/>
                <a:cs typeface="Times New Roman" panose="02020603050405020304" pitchFamily="18" charset="0"/>
              </a:rPr>
              <a:t>This is covered in the previous chapter under quantization and some information in the recommended textbook</a:t>
            </a:r>
          </a:p>
          <a:p>
            <a:endParaRPr lang="en-SG" baseline="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20</a:t>
            </a:fld>
            <a:endParaRPr lang="en-SG"/>
          </a:p>
        </p:txBody>
      </p:sp>
    </p:spTree>
    <p:extLst>
      <p:ext uri="{BB962C8B-B14F-4D97-AF65-F5344CB8AC3E}">
        <p14:creationId xmlns:p14="http://schemas.microsoft.com/office/powerpoint/2010/main" val="357308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a:latin typeface="Times New Roman" panose="02020603050405020304" pitchFamily="18" charset="0"/>
                <a:cs typeface="Times New Roman" panose="02020603050405020304" pitchFamily="18" charset="0"/>
              </a:rPr>
              <a:t>Digital audio has many formats – au, wav and mp3 format. Note that au and wave formats store audio in the uncompressed form. </a:t>
            </a:r>
          </a:p>
          <a:p>
            <a:endParaRPr lang="en-SG" baseline="0" dirty="0">
              <a:latin typeface="Times New Roman" panose="02020603050405020304" pitchFamily="18" charset="0"/>
              <a:cs typeface="Times New Roman" panose="02020603050405020304" pitchFamily="18" charset="0"/>
            </a:endParaRPr>
          </a:p>
          <a:p>
            <a:r>
              <a:rPr lang="en-SG" baseline="0" dirty="0">
                <a:latin typeface="Times New Roman" panose="02020603050405020304" pitchFamily="18" charset="0"/>
                <a:cs typeface="Times New Roman" panose="02020603050405020304" pitchFamily="18" charset="0"/>
              </a:rPr>
              <a:t>MP3, a popular format,  compresses audio using Layer 3 of the MPEG-1 audio compression standard.</a:t>
            </a:r>
          </a:p>
          <a:p>
            <a:r>
              <a:rPr lang="en-SG" baseline="0" dirty="0">
                <a:latin typeface="Times New Roman" panose="02020603050405020304" pitchFamily="18" charset="0"/>
                <a:cs typeface="Times New Roman" panose="02020603050405020304" pitchFamily="18" charset="0"/>
              </a:rPr>
              <a:t>audio is a 1 dimensional vector unlike image – 2 dimensional and video – 3 dimensional vector</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21</a:t>
            </a:fld>
            <a:endParaRPr lang="en-SG"/>
          </a:p>
        </p:txBody>
      </p:sp>
    </p:spTree>
    <p:extLst>
      <p:ext uri="{BB962C8B-B14F-4D97-AF65-F5344CB8AC3E}">
        <p14:creationId xmlns:p14="http://schemas.microsoft.com/office/powerpoint/2010/main" val="43906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Audio CDs can record up to 75 minutes of high-fidelity recorded sound. The sampling rate is 44,100 samples per second, which is fast enough to record any sound audible to humans. Each sample</a:t>
            </a:r>
            <a:r>
              <a:rPr lang="en-GB" baseline="0" dirty="0"/>
              <a:t> takes up to</a:t>
            </a:r>
            <a:r>
              <a:rPr lang="en-GB" dirty="0"/>
              <a:t> 16 bits, producing quite</a:t>
            </a:r>
            <a:r>
              <a:rPr lang="en-GB" baseline="0" dirty="0"/>
              <a:t> a wide </a:t>
            </a:r>
            <a:r>
              <a:rPr lang="en-GB" dirty="0"/>
              <a:t>dynamic range to distinguish</a:t>
            </a:r>
            <a:r>
              <a:rPr lang="en-GB" baseline="0" dirty="0"/>
              <a:t> between a</a:t>
            </a:r>
            <a:r>
              <a:rPr lang="en-GB" dirty="0"/>
              <a:t>a quiet whisper or a loud scream.</a:t>
            </a:r>
          </a:p>
          <a:p>
            <a:endParaRPr lang="en-GB" dirty="0"/>
          </a:p>
          <a:p>
            <a:r>
              <a:rPr lang="en-GB" dirty="0"/>
              <a:t>The above calculation shows that</a:t>
            </a:r>
            <a:r>
              <a:rPr lang="en-GB" baseline="0" dirty="0"/>
              <a:t> the huge memory size required such to record 30 minutes of music.</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22</a:t>
            </a:fld>
            <a:endParaRPr lang="en-SG"/>
          </a:p>
        </p:txBody>
      </p:sp>
    </p:spTree>
    <p:extLst>
      <p:ext uri="{BB962C8B-B14F-4D97-AF65-F5344CB8AC3E}">
        <p14:creationId xmlns:p14="http://schemas.microsoft.com/office/powerpoint/2010/main" val="1278303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Video is</a:t>
            </a:r>
            <a:r>
              <a:rPr lang="en-SG" baseline="0" dirty="0"/>
              <a:t> basically make up a sequence of continuously varying pictures. Each picture in the sequence is also known as a frame.</a:t>
            </a:r>
          </a:p>
          <a:p>
            <a:endParaRPr lang="en-SG" baseline="0" dirty="0"/>
          </a:p>
          <a:p>
            <a:r>
              <a:rPr lang="en-SG" baseline="0" dirty="0"/>
              <a:t>In order to see pictures continuously without suffering from intermittent problem, 25 or more frames per second must be displayed.  There are many video standards and an 1 hour video of uncompressed video can be very large if uncompressed.</a:t>
            </a:r>
          </a:p>
          <a:p>
            <a:endParaRPr lang="en-SG" baseline="0" dirty="0"/>
          </a:p>
          <a:p>
            <a:r>
              <a:rPr lang="en-SG" baseline="0" dirty="0"/>
              <a:t>Some of the important parameters are width in pixels, heights in pixel, </a:t>
            </a:r>
            <a:r>
              <a:rPr lang="en-SG" baseline="0" dirty="0" err="1"/>
              <a:t>color</a:t>
            </a:r>
            <a:r>
              <a:rPr lang="en-SG" baseline="0" dirty="0"/>
              <a:t> depth and frames per second besides scanning method (interlaced or progressive)</a:t>
            </a:r>
          </a:p>
          <a:p>
            <a:r>
              <a:rPr lang="en-SG" baseline="0" dirty="0"/>
              <a:t>The width, height and colour depth dictate how much information you have to deal with per frame.</a:t>
            </a:r>
          </a:p>
        </p:txBody>
      </p:sp>
      <p:sp>
        <p:nvSpPr>
          <p:cNvPr id="4" name="Slide Number Placeholder 3"/>
          <p:cNvSpPr>
            <a:spLocks noGrp="1"/>
          </p:cNvSpPr>
          <p:nvPr>
            <p:ph type="sldNum" sz="quarter" idx="10"/>
          </p:nvPr>
        </p:nvSpPr>
        <p:spPr/>
        <p:txBody>
          <a:bodyPr/>
          <a:lstStyle/>
          <a:p>
            <a:fld id="{6C5B0ED4-4FA3-4FBA-9866-8C0635CBFB4E}" type="slidenum">
              <a:rPr lang="en-SG" smtClean="0"/>
              <a:t>23</a:t>
            </a:fld>
            <a:endParaRPr lang="en-SG"/>
          </a:p>
        </p:txBody>
      </p:sp>
    </p:spTree>
    <p:extLst>
      <p:ext uri="{BB962C8B-B14F-4D97-AF65-F5344CB8AC3E}">
        <p14:creationId xmlns:p14="http://schemas.microsoft.com/office/powerpoint/2010/main" val="3814088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Frame rate</a:t>
            </a:r>
            <a:r>
              <a:rPr lang="en-SG" sz="1200" b="0" i="0" kern="1200" dirty="0">
                <a:solidFill>
                  <a:schemeClr val="tx1"/>
                </a:solidFill>
                <a:effectLst/>
                <a:latin typeface="+mn-lt"/>
                <a:ea typeface="+mn-ea"/>
                <a:cs typeface="+mn-cs"/>
              </a:rPr>
              <a:t> is the amount of individual video </a:t>
            </a:r>
            <a:r>
              <a:rPr lang="en-SG" sz="1200" b="1" i="0" kern="1200" dirty="0">
                <a:solidFill>
                  <a:schemeClr val="tx1"/>
                </a:solidFill>
                <a:effectLst/>
                <a:latin typeface="+mn-lt"/>
                <a:ea typeface="+mn-ea"/>
                <a:cs typeface="+mn-cs"/>
              </a:rPr>
              <a:t>frames </a:t>
            </a:r>
            <a:r>
              <a:rPr lang="en-US" altLang="en-US" sz="1200" dirty="0"/>
              <a:t>at which video images or cameras are acquired and processed or the rate at which the images are transferred from the system to the display. </a:t>
            </a:r>
          </a:p>
          <a:p>
            <a:pPr fontAlgn="t"/>
            <a:endParaRPr lang="en-SG" sz="1200" b="0" i="0" u="none" strike="noStrike" kern="1200" dirty="0">
              <a:solidFill>
                <a:schemeClr val="tx1"/>
              </a:solidFill>
              <a:effectLst/>
              <a:latin typeface="+mn-lt"/>
              <a:ea typeface="+mn-ea"/>
              <a:cs typeface="+mn-cs"/>
              <a:hlinkClick r:id="rId3"/>
            </a:endParaRPr>
          </a:p>
          <a:p>
            <a:r>
              <a:rPr lang="en-SG" sz="1200" b="1" i="0" kern="1200" dirty="0">
                <a:solidFill>
                  <a:schemeClr val="tx1"/>
                </a:solidFill>
                <a:effectLst/>
                <a:latin typeface="+mn-lt"/>
                <a:ea typeface="+mn-ea"/>
                <a:cs typeface="+mn-cs"/>
              </a:rPr>
              <a:t>Frame rate</a:t>
            </a:r>
            <a:r>
              <a:rPr lang="en-SG" sz="1200" b="0" i="0" kern="1200" dirty="0">
                <a:solidFill>
                  <a:schemeClr val="tx1"/>
                </a:solidFill>
                <a:effectLst/>
                <a:latin typeface="+mn-lt"/>
                <a:ea typeface="+mn-ea"/>
                <a:cs typeface="+mn-cs"/>
              </a:rPr>
              <a:t> comes in a few different standards (expressed as </a:t>
            </a:r>
            <a:r>
              <a:rPr lang="en-SG" sz="1200" b="1" i="0" kern="1200" dirty="0">
                <a:solidFill>
                  <a:schemeClr val="tx1"/>
                </a:solidFill>
                <a:effectLst/>
                <a:latin typeface="+mn-lt"/>
                <a:ea typeface="+mn-ea"/>
                <a:cs typeface="+mn-cs"/>
              </a:rPr>
              <a:t>frames per second</a:t>
            </a:r>
            <a:r>
              <a:rPr lang="en-SG" sz="1200" b="0" i="0" kern="1200" dirty="0">
                <a:solidFill>
                  <a:schemeClr val="tx1"/>
                </a:solidFill>
                <a:effectLst/>
                <a:latin typeface="+mn-lt"/>
                <a:ea typeface="+mn-ea"/>
                <a:cs typeface="+mn-cs"/>
              </a:rPr>
              <a:t> or </a:t>
            </a:r>
            <a:r>
              <a:rPr lang="en-SG" sz="1200" b="1" i="0" kern="1200" dirty="0">
                <a:solidFill>
                  <a:schemeClr val="tx1"/>
                </a:solidFill>
                <a:effectLst/>
                <a:latin typeface="+mn-lt"/>
                <a:ea typeface="+mn-ea"/>
                <a:cs typeface="+mn-cs"/>
              </a:rPr>
              <a:t>fps</a:t>
            </a:r>
            <a:r>
              <a:rPr lang="en-SG" sz="1200" b="0" i="0" kern="1200" baseline="0" dirty="0">
                <a:solidFill>
                  <a:schemeClr val="tx1"/>
                </a:solidFill>
                <a:effectLst/>
                <a:latin typeface="+mn-lt"/>
                <a:ea typeface="+mn-ea"/>
                <a:cs typeface="+mn-cs"/>
              </a:rPr>
              <a:t> such as </a:t>
            </a:r>
            <a:r>
              <a:rPr lang="en-SG" sz="1200" b="0" i="0" kern="1200" dirty="0">
                <a:solidFill>
                  <a:schemeClr val="tx1"/>
                </a:solidFill>
                <a:effectLst/>
                <a:latin typeface="+mn-lt"/>
                <a:ea typeface="+mn-ea"/>
                <a:cs typeface="+mn-cs"/>
              </a:rPr>
              <a:t>24fps, 25fps, 30fps, 60fps, and 120fps</a:t>
            </a:r>
          </a:p>
          <a:p>
            <a:endParaRPr lang="en-US" altLang="en-US" sz="1200" dirty="0"/>
          </a:p>
          <a:p>
            <a:r>
              <a:rPr lang="en-GB" dirty="0"/>
              <a:t>Standard conventional frame rates are</a:t>
            </a:r>
            <a:r>
              <a:rPr lang="en-GB" baseline="0" dirty="0"/>
              <a:t> </a:t>
            </a:r>
            <a:r>
              <a:rPr lang="en-GB" dirty="0"/>
              <a:t>25 fps </a:t>
            </a:r>
            <a:r>
              <a:rPr lang="en-GB" baseline="0" dirty="0"/>
              <a:t> for </a:t>
            </a:r>
            <a:r>
              <a:rPr lang="en-GB" dirty="0"/>
              <a:t>PAL, 30 fps </a:t>
            </a:r>
            <a:r>
              <a:rPr lang="en-GB" baseline="0" dirty="0"/>
              <a:t> for </a:t>
            </a:r>
            <a:r>
              <a:rPr lang="en-GB" dirty="0"/>
              <a:t>NTSC), and 24 fps </a:t>
            </a:r>
            <a:r>
              <a:rPr lang="en-GB" baseline="0" dirty="0"/>
              <a:t> for </a:t>
            </a:r>
            <a:r>
              <a:rPr lang="en-GB" dirty="0"/>
              <a:t>cinema films</a:t>
            </a:r>
            <a:r>
              <a:rPr lang="en-SG" dirty="0"/>
              <a:t>. </a:t>
            </a:r>
            <a:r>
              <a:rPr lang="en-GB" dirty="0"/>
              <a:t>High-resolution (HD) videos of</a:t>
            </a:r>
            <a:r>
              <a:rPr lang="en-GB" baseline="0" dirty="0"/>
              <a:t> </a:t>
            </a:r>
            <a:r>
              <a:rPr lang="en-GB" dirty="0"/>
              <a:t>1080x1920</a:t>
            </a:r>
            <a:r>
              <a:rPr lang="en-GB" baseline="0" dirty="0"/>
              <a:t> pixels per frame can be up </a:t>
            </a:r>
            <a:r>
              <a:rPr lang="en-GB" dirty="0"/>
              <a:t>to 60 frames per second (fps)</a:t>
            </a:r>
          </a:p>
          <a:p>
            <a:endParaRPr lang="en-GB" dirty="0"/>
          </a:p>
          <a:p>
            <a:r>
              <a:rPr lang="en-GB" dirty="0"/>
              <a:t>Why 24 frames per second?  This is the threshold beneath which you would notice flicker or jerkiness on the screen</a:t>
            </a:r>
            <a:endParaRPr lang="en-US" altLang="en-US" sz="120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24</a:t>
            </a:fld>
            <a:endParaRPr lang="en-SG"/>
          </a:p>
        </p:txBody>
      </p:sp>
    </p:spTree>
    <p:extLst>
      <p:ext uri="{BB962C8B-B14F-4D97-AF65-F5344CB8AC3E}">
        <p14:creationId xmlns:p14="http://schemas.microsoft.com/office/powerpoint/2010/main" val="86954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en-US" sz="1200" b="1" dirty="0">
                <a:solidFill>
                  <a:srgbClr val="FF0000"/>
                </a:solidFill>
                <a:latin typeface="Times New Roman" panose="02020603050405020304" pitchFamily="18" charset="0"/>
                <a:cs typeface="Times New Roman" panose="02020603050405020304" pitchFamily="18" charset="0"/>
              </a:rPr>
              <a:t>Compression</a:t>
            </a:r>
            <a:r>
              <a:rPr lang="en-CA" altLang="en-US" sz="1200" dirty="0">
                <a:latin typeface="Times New Roman" panose="02020603050405020304" pitchFamily="18" charset="0"/>
                <a:cs typeface="Times New Roman" panose="02020603050405020304" pitchFamily="18" charset="0"/>
              </a:rPr>
              <a:t>: the process of coding that will effectively reduce the total number of bits needed to represent certain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latin typeface="Times New Roman" panose="02020603050405020304" pitchFamily="18" charset="0"/>
                <a:cs typeface="Times New Roman" panose="02020603050405020304" pitchFamily="18" charset="0"/>
              </a:rPr>
              <a:t>Data compression condenses large files into much smaller ones. It does this by getting rid of data that isn’t needed while retaining the information in the file.</a:t>
            </a:r>
            <a:endParaRPr lang="en-CA"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baseline="0" dirty="0">
                <a:latin typeface="Times New Roman" panose="02020603050405020304" pitchFamily="18" charset="0"/>
                <a:cs typeface="Times New Roman" panose="02020603050405020304" pitchFamily="18" charset="0"/>
              </a:rPr>
              <a:t>Or </a:t>
            </a:r>
            <a:r>
              <a:rPr lang="en-SG" b="1" baseline="0" dirty="0">
                <a:latin typeface="Times New Roman" panose="02020603050405020304" pitchFamily="18" charset="0"/>
                <a:cs typeface="Times New Roman" panose="02020603050405020304" pitchFamily="18" charset="0"/>
              </a:rPr>
              <a:t> </a:t>
            </a:r>
            <a:r>
              <a:rPr lang="en-US" altLang="zh-TW" dirty="0">
                <a:solidFill>
                  <a:schemeClr val="folHlink"/>
                </a:solidFill>
                <a:latin typeface="Times New Roman" panose="02020603050405020304" pitchFamily="18" charset="0"/>
                <a:cs typeface="Times New Roman" panose="02020603050405020304" pitchFamily="18" charset="0"/>
              </a:rPr>
              <a:t>Data compression</a:t>
            </a:r>
            <a:r>
              <a:rPr lang="en-US" altLang="zh-TW" dirty="0">
                <a:latin typeface="Times New Roman" panose="02020603050405020304" pitchFamily="18" charset="0"/>
                <a:cs typeface="Times New Roman" panose="02020603050405020304" pitchFamily="18" charset="0"/>
              </a:rPr>
              <a:t> means sending or storing a </a:t>
            </a:r>
            <a:r>
              <a:rPr lang="en-US" altLang="zh-TW" dirty="0">
                <a:solidFill>
                  <a:schemeClr val="folHlink"/>
                </a:solidFill>
                <a:latin typeface="Times New Roman" panose="02020603050405020304" pitchFamily="18" charset="0"/>
                <a:cs typeface="Times New Roman" panose="02020603050405020304" pitchFamily="18" charset="0"/>
              </a:rPr>
              <a:t>smaller </a:t>
            </a:r>
            <a:r>
              <a:rPr lang="en-US" altLang="zh-TW" dirty="0">
                <a:latin typeface="Times New Roman" panose="02020603050405020304" pitchFamily="18" charset="0"/>
                <a:cs typeface="Times New Roman" panose="02020603050405020304" pitchFamily="18" charset="0"/>
              </a:rPr>
              <a:t>number of bits</a:t>
            </a:r>
            <a:r>
              <a:rPr lang="en-US" altLang="zh-TW" baseline="0" dirty="0">
                <a:latin typeface="Times New Roman" panose="02020603050405020304" pitchFamily="18" charset="0"/>
                <a:cs typeface="Times New Roman" panose="02020603050405020304" pitchFamily="18" charset="0"/>
              </a:rPr>
              <a:t> </a:t>
            </a:r>
            <a:r>
              <a:rPr lang="en-US" altLang="zh-TW" baseline="0" dirty="0" err="1">
                <a:latin typeface="Times New Roman" panose="02020603050405020304" pitchFamily="18" charset="0"/>
                <a:cs typeface="Times New Roman" panose="02020603050405020304" pitchFamily="18" charset="0"/>
              </a:rPr>
              <a:t>ie</a:t>
            </a:r>
            <a:r>
              <a:rPr lang="en-US" altLang="zh-TW" baseline="0" dirty="0">
                <a:latin typeface="Times New Roman" panose="02020603050405020304" pitchFamily="18" charset="0"/>
                <a:cs typeface="Times New Roman" panose="02020603050405020304" pitchFamily="18" charset="0"/>
              </a:rPr>
              <a:t> there are some savings in the number of storage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latin typeface="Times New Roman" panose="02020603050405020304" pitchFamily="18" charset="0"/>
                <a:cs typeface="Times New Roman" panose="02020603050405020304" pitchFamily="18" charset="0"/>
              </a:rPr>
              <a:t>Or </a:t>
            </a:r>
            <a:r>
              <a:rPr lang="en-US" altLang="en-US" sz="1200" i="1" dirty="0">
                <a:latin typeface="Times New Roman" panose="02020603050405020304" pitchFamily="18" charset="0"/>
                <a:cs typeface="Times New Roman" panose="02020603050405020304" pitchFamily="18" charset="0"/>
              </a:rPr>
              <a:t>Data compression</a:t>
            </a:r>
            <a:r>
              <a:rPr lang="en-US" altLang="en-US" sz="1200" dirty="0">
                <a:latin typeface="Times New Roman" panose="02020603050405020304" pitchFamily="18" charset="0"/>
                <a:cs typeface="Times New Roman" panose="02020603050405020304" pitchFamily="18" charset="0"/>
              </a:rPr>
              <a:t> is the process of encoding information using fewer bits or other information-bearing units.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anose="02020603050405020304" pitchFamily="18" charset="0"/>
                <a:cs typeface="Times New Roman" panose="02020603050405020304" pitchFamily="18" charset="0"/>
              </a:rPr>
              <a:t>Bandwidth</a:t>
            </a:r>
            <a:r>
              <a:rPr lang="en-US" altLang="en-US" sz="1200" baseline="0" dirty="0">
                <a:latin typeface="Times New Roman" panose="02020603050405020304" pitchFamily="18" charset="0"/>
                <a:cs typeface="Times New Roman" panose="02020603050405020304" pitchFamily="18" charset="0"/>
              </a:rPr>
              <a:t> are limited resources and not cheap. Storage can be enormous for uncompressed data especially video which can run into hundreds of megabytes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Times New Roman" panose="02020603050405020304" pitchFamily="18" charset="0"/>
              <a:cs typeface="Times New Roman" panose="02020603050405020304" pitchFamily="18" charset="0"/>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25</a:t>
            </a:fld>
            <a:endParaRPr lang="en-SG"/>
          </a:p>
        </p:txBody>
      </p:sp>
    </p:spTree>
    <p:extLst>
      <p:ext uri="{BB962C8B-B14F-4D97-AF65-F5344CB8AC3E}">
        <p14:creationId xmlns:p14="http://schemas.microsoft.com/office/powerpoint/2010/main" val="3812662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1" fontAlgn="auto" hangingPunct="1">
              <a:spcAft>
                <a:spcPts val="0"/>
              </a:spcAft>
              <a:buFont typeface="Arial" panose="020B0604020202020204" pitchFamily="34" charset="0"/>
              <a:buNone/>
              <a:defRPr/>
            </a:pPr>
            <a:r>
              <a:rPr lang="en-US" sz="1200" b="1" dirty="0">
                <a:solidFill>
                  <a:schemeClr val="tx2"/>
                </a:solidFill>
              </a:rPr>
              <a:t>Redundancy</a:t>
            </a:r>
            <a:r>
              <a:rPr lang="en-US" sz="1200" b="1" dirty="0"/>
              <a:t> </a:t>
            </a:r>
            <a:r>
              <a:rPr lang="en-US" sz="1200" dirty="0"/>
              <a:t>refers to the amount of wasted space consumed by storage media to record picture information in a digital image. </a:t>
            </a:r>
          </a:p>
          <a:p>
            <a:pPr algn="l" eaLnBrk="1" fontAlgn="auto" hangingPunct="1">
              <a:spcAft>
                <a:spcPts val="0"/>
              </a:spcAft>
              <a:buFont typeface="Arial" panose="020B0604020202020204" pitchFamily="34" charset="0"/>
              <a:buNone/>
              <a:defRPr/>
            </a:pPr>
            <a:r>
              <a:rPr lang="en-US" sz="1200" dirty="0"/>
              <a:t>Image compression is achieved by exploiting redundancies in the image. These redundancies could be spatial, spectral, or temporal redundancy.</a:t>
            </a:r>
          </a:p>
          <a:p>
            <a:pPr algn="l" eaLnBrk="1" fontAlgn="auto" hangingPunct="1">
              <a:spcAft>
                <a:spcPts val="0"/>
              </a:spcAft>
              <a:buFont typeface="Arial" panose="020B0604020202020204" pitchFamily="34" charset="0"/>
              <a:buNone/>
              <a:defRPr/>
            </a:pPr>
            <a:r>
              <a:rPr lang="en-US" sz="1200" b="1" dirty="0">
                <a:solidFill>
                  <a:schemeClr val="tx2"/>
                </a:solidFill>
              </a:rPr>
              <a:t>Spatial redundancy: </a:t>
            </a:r>
            <a:r>
              <a:rPr lang="en-US" sz="1200" dirty="0"/>
              <a:t>elements that are duplicated within a structure, such as neighboring pixels in a still image. Exploiting 	spatial redundancy is how compression is performed. </a:t>
            </a:r>
          </a:p>
          <a:p>
            <a:pPr algn="l" eaLnBrk="1" fontAlgn="auto" hangingPunct="1">
              <a:spcAft>
                <a:spcPts val="0"/>
              </a:spcAft>
              <a:buFont typeface="Arial" panose="020B0604020202020204" pitchFamily="34" charset="0"/>
              <a:buNone/>
              <a:defRPr/>
            </a:pPr>
            <a:r>
              <a:rPr lang="en-US" sz="1200" b="1" dirty="0">
                <a:solidFill>
                  <a:schemeClr val="tx2"/>
                </a:solidFill>
              </a:rPr>
              <a:t>Spectral redundancy </a:t>
            </a:r>
            <a:r>
              <a:rPr lang="en-US" sz="1200" dirty="0"/>
              <a:t>is due to correlation between different color planes. </a:t>
            </a:r>
          </a:p>
          <a:p>
            <a:pPr algn="l" eaLnBrk="1" fontAlgn="auto" hangingPunct="1">
              <a:spcAft>
                <a:spcPts val="0"/>
              </a:spcAft>
              <a:buFont typeface="Arial" panose="020B0604020202020204" pitchFamily="34" charset="0"/>
              <a:buNone/>
              <a:defRPr/>
            </a:pPr>
            <a:r>
              <a:rPr lang="en-US" sz="1200" b="1" dirty="0">
                <a:solidFill>
                  <a:schemeClr val="tx2"/>
                </a:solidFill>
              </a:rPr>
              <a:t>Temporal redundancy: </a:t>
            </a:r>
            <a:r>
              <a:rPr lang="en-US" sz="1200" dirty="0"/>
              <a:t>pixels in two video frames that have the same values in the same location. It is due to correlation between different frames in a sequence of images such as in videoconferencing applications in broadcast images. Exploiting temporal redundancy is one of the primary techniques in video compression. </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26</a:t>
            </a:fld>
            <a:endParaRPr lang="en-SG"/>
          </a:p>
        </p:txBody>
      </p:sp>
    </p:spTree>
    <p:extLst>
      <p:ext uri="{BB962C8B-B14F-4D97-AF65-F5344CB8AC3E}">
        <p14:creationId xmlns:p14="http://schemas.microsoft.com/office/powerpoint/2010/main" val="385046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name codec actually comes from a merging of these two concepts into a single word: </a:t>
            </a:r>
            <a:r>
              <a:rPr lang="en-GB" sz="1200" b="0" i="0" kern="1200" dirty="0" err="1">
                <a:solidFill>
                  <a:schemeClr val="tx1"/>
                </a:solidFill>
                <a:effectLst/>
                <a:latin typeface="+mn-lt"/>
                <a:ea typeface="+mn-ea"/>
                <a:cs typeface="+mn-cs"/>
              </a:rPr>
              <a:t>enCOder</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DECoder</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Traditionally, CODECs</a:t>
            </a:r>
            <a:r>
              <a:rPr lang="en-GB" sz="1200" b="0" i="0" kern="1200" baseline="0" dirty="0">
                <a:solidFill>
                  <a:schemeClr val="tx1"/>
                </a:solidFill>
                <a:effectLst/>
                <a:latin typeface="+mn-lt"/>
                <a:ea typeface="+mn-ea"/>
                <a:cs typeface="+mn-cs"/>
              </a:rPr>
              <a:t> means Coders and Decoders together and the codec performs the Analog to digital conversion and decoder performs the decoder to </a:t>
            </a:r>
            <a:r>
              <a:rPr lang="en-GB" sz="1200" b="0" i="0" kern="1200" baseline="0" dirty="0" err="1">
                <a:solidFill>
                  <a:schemeClr val="tx1"/>
                </a:solidFill>
                <a:effectLst/>
                <a:latin typeface="+mn-lt"/>
                <a:ea typeface="+mn-ea"/>
                <a:cs typeface="+mn-cs"/>
              </a:rPr>
              <a:t>analog</a:t>
            </a:r>
            <a:r>
              <a:rPr lang="en-GB" sz="1200" b="0" i="0" kern="1200" baseline="0" dirty="0">
                <a:solidFill>
                  <a:schemeClr val="tx1"/>
                </a:solidFill>
                <a:effectLst/>
                <a:latin typeface="+mn-lt"/>
                <a:ea typeface="+mn-ea"/>
                <a:cs typeface="+mn-cs"/>
              </a:rPr>
              <a:t> conversion.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Video codecs are video compression standards done through software or hardware applications. Each codec is comprised of an encoder, to compress the video, and a decoder, to recreate an approximate of the video for playback. </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27</a:t>
            </a:fld>
            <a:endParaRPr lang="en-SG"/>
          </a:p>
        </p:txBody>
      </p:sp>
    </p:spTree>
    <p:extLst>
      <p:ext uri="{BB962C8B-B14F-4D97-AF65-F5344CB8AC3E}">
        <p14:creationId xmlns:p14="http://schemas.microsoft.com/office/powerpoint/2010/main" val="80200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Data compression</a:t>
            </a:r>
            <a:r>
              <a:rPr lang="en-GB" sz="1200" b="0" i="0" kern="1200" dirty="0">
                <a:solidFill>
                  <a:schemeClr val="tx1"/>
                </a:solidFill>
                <a:effectLst/>
                <a:latin typeface="+mn-lt"/>
                <a:ea typeface="+mn-ea"/>
                <a:cs typeface="+mn-cs"/>
              </a:rPr>
              <a:t> is a </a:t>
            </a:r>
            <a:r>
              <a:rPr lang="en-GB" sz="1200" b="1" i="0" kern="1200" dirty="0">
                <a:solidFill>
                  <a:schemeClr val="tx1"/>
                </a:solidFill>
                <a:effectLst/>
                <a:latin typeface="+mn-lt"/>
                <a:ea typeface="+mn-ea"/>
                <a:cs typeface="+mn-cs"/>
              </a:rPr>
              <a:t>process</a:t>
            </a:r>
            <a:r>
              <a:rPr lang="en-GB" sz="1200" b="0" i="0" kern="1200" dirty="0">
                <a:solidFill>
                  <a:schemeClr val="tx1"/>
                </a:solidFill>
                <a:effectLst/>
                <a:latin typeface="+mn-lt"/>
                <a:ea typeface="+mn-ea"/>
                <a:cs typeface="+mn-cs"/>
              </a:rPr>
              <a:t> in which the size of a file is reduced using fewer bits of storage than the original file.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fundamental component of </a:t>
            </a:r>
            <a:r>
              <a:rPr lang="en-GB" sz="1200" b="1" i="0" kern="1200" dirty="0">
                <a:solidFill>
                  <a:schemeClr val="tx1"/>
                </a:solidFill>
                <a:effectLst/>
                <a:latin typeface="+mn-lt"/>
                <a:ea typeface="+mn-ea"/>
                <a:cs typeface="+mn-cs"/>
              </a:rPr>
              <a:t>data compression</a:t>
            </a:r>
            <a:r>
              <a:rPr lang="en-GB" sz="1200" b="0" i="0" kern="1200" dirty="0">
                <a:solidFill>
                  <a:schemeClr val="tx1"/>
                </a:solidFill>
                <a:effectLst/>
                <a:latin typeface="+mn-lt"/>
                <a:ea typeface="+mn-ea"/>
                <a:cs typeface="+mn-cs"/>
              </a:rPr>
              <a:t> is that the original file can be transferred or stored, recreated, and then used later (with a </a:t>
            </a:r>
            <a:r>
              <a:rPr lang="en-GB" sz="1200" b="1" i="0" kern="1200" dirty="0">
                <a:solidFill>
                  <a:schemeClr val="tx1"/>
                </a:solidFill>
                <a:effectLst/>
                <a:latin typeface="+mn-lt"/>
                <a:ea typeface="+mn-ea"/>
                <a:cs typeface="+mn-cs"/>
              </a:rPr>
              <a:t>process</a:t>
            </a:r>
            <a:r>
              <a:rPr lang="en-GB" sz="1200" b="0" i="0" kern="1200" dirty="0">
                <a:solidFill>
                  <a:schemeClr val="tx1"/>
                </a:solidFill>
                <a:effectLst/>
                <a:latin typeface="+mn-lt"/>
                <a:ea typeface="+mn-ea"/>
                <a:cs typeface="+mn-cs"/>
              </a:rPr>
              <a:t> called decompression).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a:t>
            </a:r>
            <a:r>
              <a:rPr lang="en-GB" sz="1200" b="0" i="0" kern="1200" baseline="0" dirty="0">
                <a:solidFill>
                  <a:schemeClr val="tx1"/>
                </a:solidFill>
                <a:effectLst/>
                <a:latin typeface="+mn-lt"/>
                <a:ea typeface="+mn-ea"/>
                <a:cs typeface="+mn-cs"/>
              </a:rPr>
              <a:t> uncompressed data go through the coding steps, or algorithm and the output will be a much smaller file size than the original file.</a:t>
            </a:r>
          </a:p>
          <a:p>
            <a:endParaRPr lang="en-GB" sz="1200" b="0" i="0" kern="1200" baseline="0" dirty="0">
              <a:solidFill>
                <a:schemeClr val="tx1"/>
              </a:solidFill>
              <a:effectLst/>
              <a:latin typeface="+mn-lt"/>
              <a:ea typeface="+mn-ea"/>
              <a:cs typeface="+mn-cs"/>
            </a:endParaRPr>
          </a:p>
          <a:p>
            <a:r>
              <a:rPr lang="en-GB" dirty="0"/>
              <a:t>The easiest way to measure the effect of a compression is to use the compression ratio.</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Compression ratio, Cr is defined as the ration between the size of data before compression over after compression.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The larger the compression ratio, the better is the compression method. If the value is 1, there is literally no compression at ALL.</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Relative Data </a:t>
            </a:r>
            <a:r>
              <a:rPr lang="en-GB" sz="1200" b="0" i="0" kern="1200" baseline="0" dirty="0" err="1">
                <a:solidFill>
                  <a:schemeClr val="tx1"/>
                </a:solidFill>
                <a:effectLst/>
                <a:latin typeface="+mn-lt"/>
                <a:ea typeface="+mn-ea"/>
                <a:cs typeface="+mn-cs"/>
              </a:rPr>
              <a:t>Redundacy</a:t>
            </a:r>
            <a:r>
              <a:rPr lang="en-GB" sz="1200" b="0" i="0" kern="1200" baseline="0" dirty="0">
                <a:solidFill>
                  <a:schemeClr val="tx1"/>
                </a:solidFill>
                <a:effectLst/>
                <a:latin typeface="+mn-lt"/>
                <a:ea typeface="+mn-ea"/>
                <a:cs typeface="+mn-cs"/>
              </a:rPr>
              <a:t>, Rd is defined as 1 – 1 over Cr.</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If Cr is 1, no data compression benefit, then relative data redundancy Rd is zero.</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28</a:t>
            </a:fld>
            <a:endParaRPr lang="en-SG"/>
          </a:p>
        </p:txBody>
      </p:sp>
    </p:spTree>
    <p:extLst>
      <p:ext uri="{BB962C8B-B14F-4D97-AF65-F5344CB8AC3E}">
        <p14:creationId xmlns:p14="http://schemas.microsoft.com/office/powerpoint/2010/main" val="4199300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compression is a </a:t>
            </a:r>
            <a:r>
              <a:rPr lang="en-GB" sz="1200" b="0" i="0" kern="1200" dirty="0" err="1">
                <a:solidFill>
                  <a:schemeClr val="tx1"/>
                </a:solidFill>
                <a:effectLst/>
                <a:latin typeface="+mn-lt"/>
                <a:ea typeface="+mn-ea"/>
                <a:cs typeface="+mn-cs"/>
              </a:rPr>
              <a:t>tradeoff</a:t>
            </a:r>
            <a:r>
              <a:rPr lang="en-GB" sz="1200" b="0" i="0" kern="1200" dirty="0">
                <a:solidFill>
                  <a:schemeClr val="tx1"/>
                </a:solidFill>
                <a:effectLst/>
                <a:latin typeface="+mn-lt"/>
                <a:ea typeface="+mn-ea"/>
                <a:cs typeface="+mn-cs"/>
              </a:rPr>
              <a:t> between visual quality and the compression ratio, or size of the output data.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0" i="0" kern="1200" dirty="0" err="1">
                <a:solidFill>
                  <a:schemeClr val="tx1"/>
                </a:solidFill>
                <a:effectLst/>
                <a:latin typeface="+mn-lt"/>
                <a:ea typeface="+mn-ea"/>
                <a:cs typeface="+mn-cs"/>
              </a:rPr>
              <a:t>tradeoff</a:t>
            </a:r>
            <a:r>
              <a:rPr lang="en-GB" sz="1200" b="0" i="0" kern="1200" dirty="0">
                <a:solidFill>
                  <a:schemeClr val="tx1"/>
                </a:solidFill>
                <a:effectLst/>
                <a:latin typeface="+mn-lt"/>
                <a:ea typeface="+mn-ea"/>
                <a:cs typeface="+mn-cs"/>
              </a:rPr>
              <a:t> also depends on the image content.</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Matlab</a:t>
            </a:r>
            <a:r>
              <a:rPr lang="en-GB" sz="1200" b="0" i="0" kern="1200" dirty="0">
                <a:solidFill>
                  <a:schemeClr val="tx1"/>
                </a:solidFill>
                <a:effectLst/>
                <a:latin typeface="+mn-lt"/>
                <a:ea typeface="+mn-ea"/>
                <a:cs typeface="+mn-cs"/>
              </a:rPr>
              <a:t> has features</a:t>
            </a:r>
            <a:r>
              <a:rPr lang="en-GB" sz="1200" b="0" i="0" kern="1200" baseline="0" dirty="0">
                <a:solidFill>
                  <a:schemeClr val="tx1"/>
                </a:solidFill>
                <a:effectLst/>
                <a:latin typeface="+mn-lt"/>
                <a:ea typeface="+mn-ea"/>
                <a:cs typeface="+mn-cs"/>
              </a:rPr>
              <a:t> to set the quality factor for different desired compression ratio.  The lower the quality factor, the higher the compression ratio as shown in the table.</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You will try this out in the data compression lab session.</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29</a:t>
            </a:fld>
            <a:endParaRPr lang="en-SG"/>
          </a:p>
        </p:txBody>
      </p:sp>
    </p:spTree>
    <p:extLst>
      <p:ext uri="{BB962C8B-B14F-4D97-AF65-F5344CB8AC3E}">
        <p14:creationId xmlns:p14="http://schemas.microsoft.com/office/powerpoint/2010/main" val="11678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are processed, interpreted, organized, structured or presented so as to make them meaningful or useful, they are called </a:t>
            </a:r>
            <a:r>
              <a:rPr lang="en-GB" sz="1200" b="1" i="0" kern="1200" dirty="0">
                <a:solidFill>
                  <a:schemeClr val="tx1"/>
                </a:solidFill>
                <a:effectLst/>
                <a:latin typeface="+mn-lt"/>
                <a:ea typeface="+mn-ea"/>
                <a:cs typeface="+mn-cs"/>
              </a:rPr>
              <a:t>information</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Information</a:t>
            </a:r>
            <a:r>
              <a:rPr lang="en-GB" sz="1200" b="0" i="0" kern="1200" dirty="0">
                <a:solidFill>
                  <a:schemeClr val="tx1"/>
                </a:solidFill>
                <a:effectLst/>
                <a:latin typeface="+mn-lt"/>
                <a:ea typeface="+mn-ea"/>
                <a:cs typeface="+mn-cs"/>
              </a:rPr>
              <a:t> provides context for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For </a:t>
            </a:r>
            <a:r>
              <a:rPr lang="en-GB" sz="1200" b="1" i="0" kern="1200" dirty="0">
                <a:solidFill>
                  <a:schemeClr val="tx1"/>
                </a:solidFill>
                <a:effectLst/>
                <a:latin typeface="+mn-lt"/>
                <a:ea typeface="+mn-ea"/>
                <a:cs typeface="+mn-cs"/>
              </a:rPr>
              <a:t>example</a:t>
            </a:r>
            <a:r>
              <a:rPr lang="en-GB" sz="1200" b="0" i="0" kern="1200" dirty="0">
                <a:solidFill>
                  <a:schemeClr val="tx1"/>
                </a:solidFill>
                <a:effectLst/>
                <a:latin typeface="+mn-lt"/>
                <a:ea typeface="+mn-ea"/>
                <a:cs typeface="+mn-cs"/>
              </a:rPr>
              <a:t>, a list of dates — </a:t>
            </a:r>
            <a:r>
              <a:rPr lang="en-GB" sz="1200" b="1" i="0" kern="1200" dirty="0">
                <a:solidFill>
                  <a:schemeClr val="tx1"/>
                </a:solidFill>
                <a:effectLst/>
                <a:latin typeface="+mn-lt"/>
                <a:ea typeface="+mn-ea"/>
                <a:cs typeface="+mn-cs"/>
              </a:rPr>
              <a:t>data</a:t>
            </a:r>
            <a:r>
              <a:rPr lang="en-GB" sz="1200" b="0" i="0" kern="1200" dirty="0">
                <a:solidFill>
                  <a:schemeClr val="tx1"/>
                </a:solidFill>
                <a:effectLst/>
                <a:latin typeface="+mn-lt"/>
                <a:ea typeface="+mn-ea"/>
                <a:cs typeface="+mn-cs"/>
              </a:rPr>
              <a:t> — is meaningless without the </a:t>
            </a:r>
            <a:r>
              <a:rPr lang="en-GB" sz="1200" b="1" i="0" kern="1200" dirty="0">
                <a:solidFill>
                  <a:schemeClr val="tx1"/>
                </a:solidFill>
                <a:effectLst/>
                <a:latin typeface="+mn-lt"/>
                <a:ea typeface="+mn-ea"/>
                <a:cs typeface="+mn-cs"/>
              </a:rPr>
              <a:t>information</a:t>
            </a:r>
            <a:r>
              <a:rPr lang="en-GB" sz="1200" b="0" i="0" kern="1200" dirty="0">
                <a:solidFill>
                  <a:schemeClr val="tx1"/>
                </a:solidFill>
                <a:effectLst/>
                <a:latin typeface="+mn-lt"/>
                <a:ea typeface="+mn-ea"/>
                <a:cs typeface="+mn-cs"/>
              </a:rPr>
              <a:t> that makes the dates relevant (dates of holiday).</a:t>
            </a:r>
          </a:p>
          <a:p>
            <a:r>
              <a:rPr lang="en-GB" sz="1200" b="0" i="0" kern="1200" dirty="0">
                <a:solidFill>
                  <a:schemeClr val="tx1"/>
                </a:solidFill>
                <a:effectLst/>
                <a:latin typeface="+mn-lt"/>
                <a:ea typeface="+mn-ea"/>
                <a:cs typeface="+mn-cs"/>
              </a:rPr>
              <a:t>For the first</a:t>
            </a:r>
            <a:r>
              <a:rPr lang="en-GB" sz="1200" b="0" i="0" kern="1200" baseline="0" dirty="0">
                <a:solidFill>
                  <a:schemeClr val="tx1"/>
                </a:solidFill>
                <a:effectLst/>
                <a:latin typeface="+mn-lt"/>
                <a:ea typeface="+mn-ea"/>
                <a:cs typeface="+mn-cs"/>
              </a:rPr>
              <a:t> topic, we are going to look into what is data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Data compression is about storing and sending a smaller number of bits.</a:t>
            </a:r>
          </a:p>
          <a:p>
            <a:r>
              <a:rPr lang="en-GB" sz="1200" b="0" i="0" kern="1200" baseline="0" dirty="0">
                <a:solidFill>
                  <a:schemeClr val="tx1"/>
                </a:solidFill>
                <a:effectLst/>
                <a:latin typeface="+mn-lt"/>
                <a:ea typeface="+mn-ea"/>
                <a:cs typeface="+mn-cs"/>
              </a:rPr>
              <a:t>And the need for data compression.</a:t>
            </a:r>
          </a:p>
          <a:p>
            <a:r>
              <a:rPr lang="en-SG" sz="1200" kern="1200" dirty="0">
                <a:solidFill>
                  <a:schemeClr val="tx1"/>
                </a:solidFill>
                <a:effectLst/>
                <a:latin typeface="+mn-lt"/>
                <a:ea typeface="+mn-ea"/>
                <a:cs typeface="+mn-cs"/>
              </a:rPr>
              <a:t>All these are very useful</a:t>
            </a:r>
            <a:r>
              <a:rPr lang="en-SG" sz="1200" kern="1200" baseline="0" dirty="0">
                <a:solidFill>
                  <a:schemeClr val="tx1"/>
                </a:solidFill>
                <a:effectLst/>
                <a:latin typeface="+mn-lt"/>
                <a:ea typeface="+mn-ea"/>
                <a:cs typeface="+mn-cs"/>
              </a:rPr>
              <a:t> as we are using more and more digital devices and digital transformation in our work. </a:t>
            </a:r>
          </a:p>
          <a:p>
            <a:r>
              <a:rPr lang="en-SG" sz="1200" kern="1200" baseline="0" dirty="0">
                <a:solidFill>
                  <a:schemeClr val="tx1"/>
                </a:solidFill>
                <a:effectLst/>
                <a:latin typeface="+mn-lt"/>
                <a:ea typeface="+mn-ea"/>
                <a:cs typeface="+mn-cs"/>
              </a:rPr>
              <a:t>For example, in the past we use film camera, moving to </a:t>
            </a:r>
            <a:r>
              <a:rPr lang="en-SG" sz="1200" kern="1200" baseline="0" dirty="0" err="1">
                <a:solidFill>
                  <a:schemeClr val="tx1"/>
                </a:solidFill>
                <a:effectLst/>
                <a:latin typeface="+mn-lt"/>
                <a:ea typeface="+mn-ea"/>
                <a:cs typeface="+mn-cs"/>
              </a:rPr>
              <a:t>analog</a:t>
            </a:r>
            <a:r>
              <a:rPr lang="en-SG" sz="1200" kern="1200" baseline="0" dirty="0">
                <a:solidFill>
                  <a:schemeClr val="tx1"/>
                </a:solidFill>
                <a:effectLst/>
                <a:latin typeface="+mn-lt"/>
                <a:ea typeface="+mn-ea"/>
                <a:cs typeface="+mn-cs"/>
              </a:rPr>
              <a:t> camera and then now digital camera. Not only digital cameras are used to take photo shots but use as a video recorder. During the </a:t>
            </a:r>
            <a:r>
              <a:rPr lang="en-SG" sz="1200" kern="1200" baseline="0" dirty="0" err="1">
                <a:solidFill>
                  <a:schemeClr val="tx1"/>
                </a:solidFill>
                <a:effectLst/>
                <a:latin typeface="+mn-lt"/>
                <a:ea typeface="+mn-ea"/>
                <a:cs typeface="+mn-cs"/>
              </a:rPr>
              <a:t>covid</a:t>
            </a:r>
            <a:r>
              <a:rPr lang="en-SG" sz="1200" kern="1200" baseline="0" dirty="0">
                <a:solidFill>
                  <a:schemeClr val="tx1"/>
                </a:solidFill>
                <a:effectLst/>
                <a:latin typeface="+mn-lt"/>
                <a:ea typeface="+mn-ea"/>
                <a:cs typeface="+mn-cs"/>
              </a:rPr>
              <a:t> 19 situation, where the assessment for mid semester test, where the students are sending photos of their results online. Hence there is great important in this area.</a:t>
            </a:r>
            <a:endParaRPr lang="en-SG" sz="1200" kern="1200" dirty="0">
              <a:solidFill>
                <a:schemeClr val="tx1"/>
              </a:solidFill>
              <a:effectLst/>
              <a:latin typeface="+mn-lt"/>
              <a:ea typeface="+mn-ea"/>
              <a:cs typeface="+mn-cs"/>
            </a:endParaRPr>
          </a:p>
          <a:p>
            <a:endParaRPr lang="en-SG"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a:t>
            </a:fld>
            <a:endParaRPr lang="en-SG"/>
          </a:p>
        </p:txBody>
      </p:sp>
    </p:spTree>
    <p:extLst>
      <p:ext uri="{BB962C8B-B14F-4D97-AF65-F5344CB8AC3E}">
        <p14:creationId xmlns:p14="http://schemas.microsoft.com/office/powerpoint/2010/main" val="2757617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that the compression</a:t>
            </a:r>
            <a:r>
              <a:rPr lang="en-GB" baseline="0" dirty="0"/>
              <a:t> ratio, CR get bigger, the size of the compressed pictures get smaller</a:t>
            </a:r>
          </a:p>
          <a:p>
            <a:endParaRPr lang="en-SG" dirty="0"/>
          </a:p>
          <a:p>
            <a:r>
              <a:rPr lang="en-SG" dirty="0"/>
              <a:t>For CR=1</a:t>
            </a:r>
            <a:r>
              <a:rPr lang="en-SG" baseline="0" dirty="0"/>
              <a:t> not compression at all, the picture size is 769 kilo bytes</a:t>
            </a:r>
          </a:p>
          <a:p>
            <a:endParaRPr lang="en-SG" baseline="0" dirty="0"/>
          </a:p>
          <a:p>
            <a:r>
              <a:rPr lang="en-SG" baseline="0" dirty="0"/>
              <a:t>And CR=76.9, the size compressed picture size is 10 kilo bytes. Using human eyes, we cannot really tell the difference.</a:t>
            </a:r>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30</a:t>
            </a:fld>
            <a:endParaRPr lang="en-SG"/>
          </a:p>
        </p:txBody>
      </p:sp>
    </p:spTree>
    <p:extLst>
      <p:ext uri="{BB962C8B-B14F-4D97-AF65-F5344CB8AC3E}">
        <p14:creationId xmlns:p14="http://schemas.microsoft.com/office/powerpoint/2010/main" val="3206026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that the compression</a:t>
            </a:r>
            <a:r>
              <a:rPr lang="en-GB" baseline="0" dirty="0"/>
              <a:t> ratio, CR get bigger, the size of the compressed pictures get smaller</a:t>
            </a:r>
          </a:p>
          <a:p>
            <a:endParaRPr lang="en-SG" dirty="0"/>
          </a:p>
          <a:p>
            <a:r>
              <a:rPr lang="en-SG" dirty="0"/>
              <a:t>For CR=1</a:t>
            </a:r>
            <a:r>
              <a:rPr lang="en-SG" baseline="0" dirty="0"/>
              <a:t> not compression at all, the picture size is 769 kilo bytes</a:t>
            </a:r>
          </a:p>
          <a:p>
            <a:endParaRPr lang="en-SG" baseline="0" dirty="0"/>
          </a:p>
          <a:p>
            <a:r>
              <a:rPr lang="en-SG" baseline="0" dirty="0"/>
              <a:t>And CR=76.9, the size compressed picture size is 10 kilo bytes. Using human eyes, we cannot really tell the difference.</a:t>
            </a:r>
          </a:p>
        </p:txBody>
      </p:sp>
      <p:sp>
        <p:nvSpPr>
          <p:cNvPr id="4" name="Slide Number Placeholder 3"/>
          <p:cNvSpPr>
            <a:spLocks noGrp="1"/>
          </p:cNvSpPr>
          <p:nvPr>
            <p:ph type="sldNum" sz="quarter" idx="10"/>
          </p:nvPr>
        </p:nvSpPr>
        <p:spPr/>
        <p:txBody>
          <a:bodyPr/>
          <a:lstStyle/>
          <a:p>
            <a:fld id="{6C5B0ED4-4FA3-4FBA-9866-8C0635CBFB4E}" type="slidenum">
              <a:rPr lang="en-SG" smtClean="0"/>
              <a:t>31</a:t>
            </a:fld>
            <a:endParaRPr lang="en-SG"/>
          </a:p>
        </p:txBody>
      </p:sp>
    </p:spTree>
    <p:extLst>
      <p:ext uri="{BB962C8B-B14F-4D97-AF65-F5344CB8AC3E}">
        <p14:creationId xmlns:p14="http://schemas.microsoft.com/office/powerpoint/2010/main" val="3167591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Given two images,</a:t>
            </a:r>
            <a:r>
              <a:rPr lang="en-SG" baseline="0" dirty="0"/>
              <a:t> one original and the other reconstructed, with their pixels value, we can use the formulae to calculate the Mean Square error – the smaller the better and also the Peak Signal to noise ratio – the larger the better. </a:t>
            </a:r>
          </a:p>
          <a:p>
            <a:r>
              <a:rPr lang="en-SG" baseline="0" dirty="0"/>
              <a:t>Note that PSNR is in dB</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32</a:t>
            </a:fld>
            <a:endParaRPr lang="en-SG"/>
          </a:p>
        </p:txBody>
      </p:sp>
    </p:spTree>
    <p:extLst>
      <p:ext uri="{BB962C8B-B14F-4D97-AF65-F5344CB8AC3E}">
        <p14:creationId xmlns:p14="http://schemas.microsoft.com/office/powerpoint/2010/main" val="1061556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err = </a:t>
            </a:r>
            <a:r>
              <a:rPr lang="en-GB" dirty="0" err="1"/>
              <a:t>immse</a:t>
            </a:r>
            <a:r>
              <a:rPr lang="en-GB" dirty="0"/>
              <a:t>(X,Y) calculates the mean-squared error (MSE) between the arrays X and Y. X and Y can be arrays of any dimension, but must be of the same size and class.</a:t>
            </a:r>
          </a:p>
          <a:p>
            <a:r>
              <a:rPr lang="en-GB" dirty="0"/>
              <a:t>As the </a:t>
            </a:r>
            <a:r>
              <a:rPr lang="en-GB" baseline="0" dirty="0"/>
              <a:t>compression ratio increase , mean square error increase and vice versa. </a:t>
            </a:r>
          </a:p>
          <a:p>
            <a:r>
              <a:rPr lang="en-GB" baseline="0" dirty="0"/>
              <a:t>You can out in the lab session for </a:t>
            </a:r>
            <a:r>
              <a:rPr lang="en-GB" sz="1200" b="0" i="0" kern="1200" dirty="0">
                <a:solidFill>
                  <a:schemeClr val="tx1"/>
                </a:solidFill>
                <a:effectLst/>
                <a:latin typeface="+mn-lt"/>
                <a:ea typeface="+mn-ea"/>
                <a:cs typeface="+mn-cs"/>
              </a:rPr>
              <a:t>MSE and PSNR between 2 </a:t>
            </a:r>
            <a:r>
              <a:rPr lang="en-GB" sz="1200" b="0" i="0" kern="1200" dirty="0" err="1">
                <a:solidFill>
                  <a:schemeClr val="tx1"/>
                </a:solidFill>
                <a:effectLst/>
                <a:latin typeface="+mn-lt"/>
                <a:ea typeface="+mn-ea"/>
                <a:cs typeface="+mn-cs"/>
              </a:rPr>
              <a:t>rgb</a:t>
            </a:r>
            <a:r>
              <a:rPr lang="en-GB" sz="1200" b="0" i="0" kern="1200" dirty="0">
                <a:solidFill>
                  <a:schemeClr val="tx1"/>
                </a:solidFill>
                <a:effectLst/>
                <a:latin typeface="+mn-lt"/>
                <a:ea typeface="+mn-ea"/>
                <a:cs typeface="+mn-cs"/>
              </a:rPr>
              <a:t> images </a:t>
            </a:r>
            <a:r>
              <a:rPr lang="en-GB" sz="1200" b="1" i="1" kern="1200" dirty="0">
                <a:solidFill>
                  <a:schemeClr val="tx1"/>
                </a:solidFill>
                <a:effectLst/>
                <a:latin typeface="+mn-lt"/>
                <a:ea typeface="+mn-ea"/>
                <a:cs typeface="+mn-cs"/>
              </a:rPr>
              <a:t>A</a:t>
            </a:r>
            <a:r>
              <a:rPr lang="en-GB" sz="1200" b="0" i="0" kern="1200" dirty="0">
                <a:solidFill>
                  <a:schemeClr val="tx1"/>
                </a:solidFill>
                <a:effectLst/>
                <a:latin typeface="+mn-lt"/>
                <a:ea typeface="+mn-ea"/>
                <a:cs typeface="+mn-cs"/>
              </a:rPr>
              <a:t> and</a:t>
            </a:r>
            <a:r>
              <a:rPr lang="en-GB" sz="1200" b="1" i="0"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B</a:t>
            </a:r>
            <a:r>
              <a:rPr lang="en-GB" sz="1200" b="0" i="0" kern="1200" dirty="0">
                <a:solidFill>
                  <a:schemeClr val="tx1"/>
                </a:solidFill>
                <a:effectLst/>
                <a:latin typeface="+mn-lt"/>
                <a:ea typeface="+mn-ea"/>
                <a:cs typeface="+mn-cs"/>
              </a:rPr>
              <a:t> </a:t>
            </a:r>
          </a:p>
          <a:p>
            <a:r>
              <a:rPr lang="en-SG" sz="1200" b="0" i="0" kern="1200" dirty="0" err="1">
                <a:solidFill>
                  <a:schemeClr val="tx1"/>
                </a:solidFill>
                <a:effectLst/>
                <a:latin typeface="+mn-lt"/>
                <a:ea typeface="+mn-ea"/>
                <a:cs typeface="+mn-cs"/>
              </a:rPr>
              <a:t>MeanSquareError</a:t>
            </a:r>
            <a:r>
              <a:rPr lang="en-SG" sz="1200" b="0" i="0" kern="1200" dirty="0">
                <a:solidFill>
                  <a:schemeClr val="tx1"/>
                </a:solidFill>
                <a:effectLst/>
                <a:latin typeface="+mn-lt"/>
                <a:ea typeface="+mn-ea"/>
                <a:cs typeface="+mn-cs"/>
              </a:rPr>
              <a:t>=</a:t>
            </a:r>
            <a:r>
              <a:rPr lang="en-SG" sz="1200" b="0" i="0" kern="1200" dirty="0" err="1">
                <a:solidFill>
                  <a:schemeClr val="tx1"/>
                </a:solidFill>
                <a:effectLst/>
                <a:latin typeface="+mn-lt"/>
                <a:ea typeface="+mn-ea"/>
                <a:cs typeface="+mn-cs"/>
              </a:rPr>
              <a:t>immse</a:t>
            </a:r>
            <a:r>
              <a:rPr lang="en-SG" sz="1200" b="0" i="0" kern="1200" dirty="0">
                <a:solidFill>
                  <a:schemeClr val="tx1"/>
                </a:solidFill>
                <a:effectLst/>
                <a:latin typeface="+mn-lt"/>
                <a:ea typeface="+mn-ea"/>
                <a:cs typeface="+mn-cs"/>
              </a:rPr>
              <a:t>(A,B)</a:t>
            </a:r>
          </a:p>
          <a:p>
            <a:r>
              <a:rPr lang="en-SG" sz="1200" b="0" i="0" kern="1200" dirty="0" err="1">
                <a:solidFill>
                  <a:schemeClr val="tx1"/>
                </a:solidFill>
                <a:effectLst/>
                <a:latin typeface="+mn-lt"/>
                <a:ea typeface="+mn-ea"/>
                <a:cs typeface="+mn-cs"/>
              </a:rPr>
              <a:t>PeakSignaltoNoiseRatio</a:t>
            </a:r>
            <a:r>
              <a:rPr lang="en-SG" sz="1200" b="0" i="0" kern="1200" dirty="0">
                <a:solidFill>
                  <a:schemeClr val="tx1"/>
                </a:solidFill>
                <a:effectLst/>
                <a:latin typeface="+mn-lt"/>
                <a:ea typeface="+mn-ea"/>
                <a:cs typeface="+mn-cs"/>
              </a:rPr>
              <a:t> = </a:t>
            </a:r>
            <a:r>
              <a:rPr lang="en-SG" sz="1200" b="0" i="0" kern="1200" dirty="0" err="1">
                <a:solidFill>
                  <a:schemeClr val="tx1"/>
                </a:solidFill>
                <a:effectLst/>
                <a:latin typeface="+mn-lt"/>
                <a:ea typeface="+mn-ea"/>
                <a:cs typeface="+mn-cs"/>
              </a:rPr>
              <a:t>psnr</a:t>
            </a:r>
            <a:r>
              <a:rPr lang="en-SG" sz="1200" b="0" i="0" kern="1200" dirty="0">
                <a:solidFill>
                  <a:schemeClr val="tx1"/>
                </a:solidFill>
                <a:effectLst/>
                <a:latin typeface="+mn-lt"/>
                <a:ea typeface="+mn-ea"/>
                <a:cs typeface="+mn-cs"/>
              </a:rPr>
              <a:t>(A,B)</a:t>
            </a:r>
          </a:p>
          <a:p>
            <a:r>
              <a:rPr lang="en-SG" dirty="0" err="1"/>
              <a:t>PeakSignaltoNoiseRatio</a:t>
            </a:r>
            <a:r>
              <a:rPr lang="en-SG" dirty="0"/>
              <a:t> =  27.5295 dB for</a:t>
            </a:r>
            <a:r>
              <a:rPr lang="en-SG" baseline="0" dirty="0"/>
              <a:t> </a:t>
            </a:r>
            <a:r>
              <a:rPr lang="en-SG" dirty="0"/>
              <a:t> the above picture)</a:t>
            </a:r>
          </a:p>
          <a:p>
            <a:r>
              <a:rPr lang="en-SG" dirty="0"/>
              <a:t>A</a:t>
            </a:r>
            <a:r>
              <a:rPr lang="en-SG" baseline="0" dirty="0"/>
              <a:t>s CR reduces, </a:t>
            </a:r>
            <a:r>
              <a:rPr lang="en-SG" baseline="0" dirty="0" err="1"/>
              <a:t>psnr</a:t>
            </a:r>
            <a:r>
              <a:rPr lang="en-SG" baseline="0" dirty="0"/>
              <a:t> increases</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33</a:t>
            </a:fld>
            <a:endParaRPr lang="en-SG"/>
          </a:p>
        </p:txBody>
      </p:sp>
    </p:spTree>
    <p:extLst>
      <p:ext uri="{BB962C8B-B14F-4D97-AF65-F5344CB8AC3E}">
        <p14:creationId xmlns:p14="http://schemas.microsoft.com/office/powerpoint/2010/main" val="1621005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 </a:t>
            </a:r>
            <a:r>
              <a:rPr lang="en-SG" dirty="0" err="1"/>
              <a:t>Matlab</a:t>
            </a:r>
            <a:r>
              <a:rPr lang="en-SG" baseline="0" dirty="0"/>
              <a:t> demo program </a:t>
            </a:r>
            <a:r>
              <a:rPr lang="en-SG" baseline="0" dirty="0" err="1"/>
              <a:t>DCTDEMO.m</a:t>
            </a:r>
            <a:r>
              <a:rPr lang="en-SG" baseline="0" dirty="0"/>
              <a:t> available for you to explore on the DCT concepts</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34</a:t>
            </a:fld>
            <a:endParaRPr lang="en-SG"/>
          </a:p>
        </p:txBody>
      </p:sp>
    </p:spTree>
    <p:extLst>
      <p:ext uri="{BB962C8B-B14F-4D97-AF65-F5344CB8AC3E}">
        <p14:creationId xmlns:p14="http://schemas.microsoft.com/office/powerpoint/2010/main" val="409184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topic</a:t>
            </a:r>
            <a:r>
              <a:rPr lang="en-SG" baseline="0" dirty="0"/>
              <a:t> 2, we are going to define and understand what is lossless compression and what is </a:t>
            </a:r>
            <a:r>
              <a:rPr lang="en-SG" baseline="0" dirty="0" err="1"/>
              <a:t>lossy</a:t>
            </a:r>
            <a:r>
              <a:rPr lang="en-SG" baseline="0" dirty="0"/>
              <a:t> compression and the different methods to do lossless compression and the techniques required to do </a:t>
            </a:r>
            <a:r>
              <a:rPr lang="en-SG" baseline="0" dirty="0" err="1"/>
              <a:t>lossy</a:t>
            </a:r>
            <a:r>
              <a:rPr lang="en-SG" baseline="0" dirty="0"/>
              <a:t> compression.</a:t>
            </a:r>
          </a:p>
          <a:p>
            <a:endParaRPr lang="en-SG" baseline="0" dirty="0"/>
          </a:p>
          <a:p>
            <a:r>
              <a:rPr lang="en-SG" baseline="0" dirty="0"/>
              <a:t>We will also look into the different classification of lossless classifications.</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35</a:t>
            </a:fld>
            <a:endParaRPr lang="en-SG"/>
          </a:p>
        </p:txBody>
      </p:sp>
    </p:spTree>
    <p:extLst>
      <p:ext uri="{BB962C8B-B14F-4D97-AF65-F5344CB8AC3E}">
        <p14:creationId xmlns:p14="http://schemas.microsoft.com/office/powerpoint/2010/main" val="426229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2 classifications</a:t>
            </a:r>
            <a:r>
              <a:rPr lang="en-SG" baseline="0" dirty="0"/>
              <a:t> of data compression: </a:t>
            </a:r>
            <a:r>
              <a:rPr lang="en-SG" sz="1200" b="0" i="0" kern="1200" dirty="0">
                <a:solidFill>
                  <a:schemeClr val="tx1"/>
                </a:solidFill>
                <a:effectLst/>
                <a:latin typeface="+mn-lt"/>
                <a:ea typeface="+mn-ea"/>
                <a:cs typeface="+mn-cs"/>
              </a:rPr>
              <a:t>lossless</a:t>
            </a:r>
            <a:r>
              <a:rPr lang="en-SG" sz="1200" b="0" i="0" kern="1200" baseline="0" dirty="0">
                <a:solidFill>
                  <a:schemeClr val="tx1"/>
                </a:solidFill>
                <a:effectLst/>
                <a:latin typeface="+mn-lt"/>
                <a:ea typeface="+mn-ea"/>
                <a:cs typeface="+mn-cs"/>
              </a:rPr>
              <a:t> and </a:t>
            </a:r>
            <a:r>
              <a:rPr lang="en-SG" sz="1200" b="0" i="0" kern="1200" baseline="0" dirty="0" err="1">
                <a:solidFill>
                  <a:schemeClr val="tx1"/>
                </a:solidFill>
                <a:effectLst/>
                <a:latin typeface="+mn-lt"/>
                <a:ea typeface="+mn-ea"/>
                <a:cs typeface="+mn-cs"/>
              </a:rPr>
              <a:t>lossy</a:t>
            </a:r>
            <a:endParaRPr lang="en-SG" sz="1200" b="0" i="0" kern="1200" baseline="0" dirty="0">
              <a:solidFill>
                <a:schemeClr val="tx1"/>
              </a:solidFill>
              <a:effectLst/>
              <a:latin typeface="+mn-lt"/>
              <a:ea typeface="+mn-ea"/>
              <a:cs typeface="+mn-cs"/>
            </a:endParaRPr>
          </a:p>
          <a:p>
            <a:endParaRPr lang="en-SG" sz="1200" b="0" i="0" kern="1200" baseline="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Lossless compression does</a:t>
            </a:r>
            <a:r>
              <a:rPr lang="en-GB" sz="1200" b="0" i="0" kern="1200" baseline="0" dirty="0">
                <a:solidFill>
                  <a:schemeClr val="tx1"/>
                </a:solidFill>
                <a:effectLst/>
                <a:latin typeface="+mn-lt"/>
                <a:ea typeface="+mn-ea"/>
                <a:cs typeface="+mn-cs"/>
              </a:rPr>
              <a:t> not</a:t>
            </a:r>
            <a:r>
              <a:rPr lang="en-GB" sz="1200" b="0" i="0" kern="1200" dirty="0">
                <a:solidFill>
                  <a:schemeClr val="tx1"/>
                </a:solidFill>
                <a:effectLst/>
                <a:latin typeface="+mn-lt"/>
                <a:ea typeface="+mn-ea"/>
                <a:cs typeface="+mn-cs"/>
              </a:rPr>
              <a:t> reduce the quality of the file. No data is lost, so lossless compression allows a file to be recreated exactly as it was when originally created</a:t>
            </a:r>
            <a:r>
              <a:rPr lang="en-GB" sz="1200" b="0" i="0" kern="1200" baseline="0" dirty="0">
                <a:solidFill>
                  <a:schemeClr val="tx1"/>
                </a:solidFill>
                <a:effectLst/>
                <a:latin typeface="+mn-lt"/>
                <a:ea typeface="+mn-ea"/>
                <a:cs typeface="+mn-cs"/>
              </a:rPr>
              <a:t> and we term it reversible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Lossless methods are used when we cannot afford to lose any data: legal and medical documents, computer programs.</a:t>
            </a:r>
            <a:endParaRPr lang="en-GB" sz="1200" b="0" i="0" kern="1200" baseline="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Zip</a:t>
            </a:r>
            <a:r>
              <a:rPr lang="en-GB" sz="1200" b="0" i="0" kern="1200" dirty="0">
                <a:solidFill>
                  <a:schemeClr val="tx1"/>
                </a:solidFill>
                <a:effectLst/>
                <a:latin typeface="+mn-lt"/>
                <a:ea typeface="+mn-ea"/>
                <a:cs typeface="+mn-cs"/>
              </a:rPr>
              <a:t> files are an example of lossless compression</a:t>
            </a:r>
            <a:r>
              <a:rPr lang="en-GB" sz="1200" b="0" i="0" kern="1200" baseline="0" dirty="0">
                <a:solidFill>
                  <a:schemeClr val="tx1"/>
                </a:solidFill>
                <a:effectLst/>
                <a:latin typeface="+mn-lt"/>
                <a:ea typeface="+mn-ea"/>
                <a:cs typeface="+mn-cs"/>
              </a:rPr>
              <a:t> and we do not really get quite a high compression ratio, CR</a:t>
            </a:r>
          </a:p>
          <a:p>
            <a:endParaRPr lang="en-GB" sz="1200" b="0" i="0" kern="1200" baseline="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Lossy</a:t>
            </a:r>
            <a:r>
              <a:rPr lang="en-GB" sz="1200" b="0" i="0" kern="1200" dirty="0">
                <a:solidFill>
                  <a:schemeClr val="tx1"/>
                </a:solidFill>
                <a:effectLst/>
                <a:latin typeface="+mn-lt"/>
                <a:ea typeface="+mn-ea"/>
                <a:cs typeface="+mn-cs"/>
              </a:rPr>
              <a:t> compression removes some of a file’s original data in order to reduce the file size. In</a:t>
            </a:r>
            <a:r>
              <a:rPr lang="en-GB" sz="1200" b="0" i="0" kern="1200" baseline="0" dirty="0">
                <a:solidFill>
                  <a:schemeClr val="tx1"/>
                </a:solidFill>
                <a:effectLst/>
                <a:latin typeface="+mn-lt"/>
                <a:ea typeface="+mn-ea"/>
                <a:cs typeface="+mn-cs"/>
              </a:rPr>
              <a:t> the process, </a:t>
            </a:r>
            <a:r>
              <a:rPr lang="en-GB" sz="1200" b="0" i="0" kern="1200" dirty="0">
                <a:solidFill>
                  <a:schemeClr val="tx1"/>
                </a:solidFill>
                <a:effectLst/>
                <a:latin typeface="+mn-lt"/>
                <a:ea typeface="+mn-ea"/>
                <a:cs typeface="+mn-cs"/>
              </a:rPr>
              <a:t>this result in a small loss of quality of an image or sound file.</a:t>
            </a:r>
          </a:p>
          <a:p>
            <a:endParaRPr lang="en-SG" b="0" baseline="0" dirty="0"/>
          </a:p>
          <a:p>
            <a:r>
              <a:rPr lang="en-GB" sz="1200" b="0" i="0" kern="1200" dirty="0">
                <a:solidFill>
                  <a:schemeClr val="tx1"/>
                </a:solidFill>
                <a:effectLst/>
                <a:latin typeface="+mn-lt"/>
                <a:ea typeface="+mn-ea"/>
                <a:cs typeface="+mn-cs"/>
              </a:rPr>
              <a:t>One  popular </a:t>
            </a:r>
            <a:r>
              <a:rPr lang="en-GB" sz="1200" b="0" i="0" kern="1200" dirty="0" err="1">
                <a:solidFill>
                  <a:schemeClr val="tx1"/>
                </a:solidFill>
                <a:effectLst/>
                <a:latin typeface="+mn-lt"/>
                <a:ea typeface="+mn-ea"/>
                <a:cs typeface="+mn-cs"/>
              </a:rPr>
              <a:t>lossy</a:t>
            </a:r>
            <a:r>
              <a:rPr lang="en-GB" sz="1200" b="0" i="0" kern="1200" dirty="0">
                <a:solidFill>
                  <a:schemeClr val="tx1"/>
                </a:solidFill>
                <a:effectLst/>
                <a:latin typeface="+mn-lt"/>
                <a:ea typeface="+mn-ea"/>
                <a:cs typeface="+mn-cs"/>
              </a:rPr>
              <a:t> compression method for images is the JPEG, which is why most images on the internet are JPEG images. </a:t>
            </a:r>
          </a:p>
          <a:p>
            <a:r>
              <a:rPr lang="en-US" altLang="en-US" dirty="0"/>
              <a:t>JPEG: compress pictures and graphics</a:t>
            </a:r>
          </a:p>
          <a:p>
            <a:r>
              <a:rPr lang="en-US" altLang="en-US" dirty="0"/>
              <a:t>MPEG: compress video</a:t>
            </a:r>
          </a:p>
          <a:p>
            <a:r>
              <a:rPr lang="en-US" altLang="en-US" dirty="0"/>
              <a:t>MP3: compress audio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Another</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popular </a:t>
            </a:r>
            <a:r>
              <a:rPr lang="en-GB" sz="1200" b="0" i="0" kern="1200" dirty="0" err="1">
                <a:solidFill>
                  <a:schemeClr val="tx1"/>
                </a:solidFill>
                <a:effectLst/>
                <a:latin typeface="+mn-lt"/>
                <a:ea typeface="+mn-ea"/>
                <a:cs typeface="+mn-cs"/>
              </a:rPr>
              <a:t>lossy</a:t>
            </a:r>
            <a:r>
              <a:rPr lang="en-GB" sz="1200" b="0" i="0" kern="1200" dirty="0">
                <a:solidFill>
                  <a:schemeClr val="tx1"/>
                </a:solidFill>
                <a:effectLst/>
                <a:latin typeface="+mn-lt"/>
                <a:ea typeface="+mn-ea"/>
                <a:cs typeface="+mn-cs"/>
              </a:rPr>
              <a:t> compression method for sounds is MP3.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Once a file has been compressed using </a:t>
            </a:r>
            <a:r>
              <a:rPr lang="en-GB" sz="1200" b="0" i="0" kern="1200" dirty="0" err="1">
                <a:solidFill>
                  <a:schemeClr val="tx1"/>
                </a:solidFill>
                <a:effectLst/>
                <a:latin typeface="+mn-lt"/>
                <a:ea typeface="+mn-ea"/>
                <a:cs typeface="+mn-cs"/>
              </a:rPr>
              <a:t>lossy</a:t>
            </a:r>
            <a:r>
              <a:rPr lang="en-GB" sz="1200" b="0" i="0" kern="1200" dirty="0">
                <a:solidFill>
                  <a:schemeClr val="tx1"/>
                </a:solidFill>
                <a:effectLst/>
                <a:latin typeface="+mn-lt"/>
                <a:ea typeface="+mn-ea"/>
                <a:cs typeface="+mn-cs"/>
              </a:rPr>
              <a:t> compression, the discarded data cannot be retrieved again. Hence</a:t>
            </a:r>
            <a:r>
              <a:rPr lang="en-GB" sz="1200" b="0" i="0" kern="1200" baseline="0" dirty="0">
                <a:solidFill>
                  <a:schemeClr val="tx1"/>
                </a:solidFill>
                <a:effectLst/>
                <a:latin typeface="+mn-lt"/>
                <a:ea typeface="+mn-ea"/>
                <a:cs typeface="+mn-cs"/>
              </a:rPr>
              <a:t>, it is termed irreversible.</a:t>
            </a:r>
            <a:endParaRPr lang="en-SG" b="0" baseline="0" dirty="0"/>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36</a:t>
            </a:fld>
            <a:endParaRPr lang="en-SG"/>
          </a:p>
        </p:txBody>
      </p:sp>
    </p:spTree>
    <p:extLst>
      <p:ext uri="{BB962C8B-B14F-4D97-AF65-F5344CB8AC3E}">
        <p14:creationId xmlns:p14="http://schemas.microsoft.com/office/powerpoint/2010/main" val="282455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Huffman maps fixed length symbols to variable length codes in the previous chapter.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Arithmetic maps entire message to real number range based on statistics. Theoretically optimal for long messages, but optimality depends on data model. Also can be CPU/memory intensive.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Lempel-Ziv-Welch is a dictionary-based compression method. It maps a variable number of symbols to a fixed length code.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rest mentioned in other parts of slides</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37</a:t>
            </a:fld>
            <a:endParaRPr lang="en-SG"/>
          </a:p>
        </p:txBody>
      </p:sp>
    </p:spTree>
    <p:extLst>
      <p:ext uri="{BB962C8B-B14F-4D97-AF65-F5344CB8AC3E}">
        <p14:creationId xmlns:p14="http://schemas.microsoft.com/office/powerpoint/2010/main" val="447330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Lossy</a:t>
            </a:r>
            <a:r>
              <a:rPr lang="en-US" dirty="0"/>
              <a:t> compression aims to obtain the best possible </a:t>
            </a:r>
            <a:r>
              <a:rPr lang="en-US" b="1" i="1" dirty="0"/>
              <a:t>fidelity</a:t>
            </a:r>
            <a:r>
              <a:rPr lang="en-US" dirty="0"/>
              <a:t> for a given bit-rate or minimizing the bit-rate to achieve a given fidelity measure. Video and audio compression techniques are most suited to this form of compression. </a:t>
            </a:r>
          </a:p>
          <a:p>
            <a:endParaRPr lang="en-SG" dirty="0"/>
          </a:p>
          <a:p>
            <a:r>
              <a:rPr lang="en-US" dirty="0" err="1"/>
              <a:t>Lossy</a:t>
            </a:r>
            <a:r>
              <a:rPr lang="en-US" dirty="0"/>
              <a:t> compression use source encoding techniques that may involve transform encoding, differential encoding or vector quantization.</a:t>
            </a:r>
          </a:p>
          <a:p>
            <a:endParaRPr lang="en-SG" dirty="0"/>
          </a:p>
          <a:p>
            <a:r>
              <a:rPr lang="en-US" dirty="0"/>
              <a:t>Two of the most important organizations that are responsible for the Multimedia compression standards: </a:t>
            </a:r>
            <a:endParaRPr lang="en-SG" dirty="0"/>
          </a:p>
          <a:p>
            <a:r>
              <a:rPr lang="en-US" dirty="0"/>
              <a:t> </a:t>
            </a:r>
            <a:endParaRPr lang="en-SG" dirty="0"/>
          </a:p>
          <a:p>
            <a:pPr lvl="0"/>
            <a:r>
              <a:rPr lang="en-US" dirty="0"/>
              <a:t>ITU International Telecommunication Union</a:t>
            </a:r>
            <a:endParaRPr lang="en-SG" dirty="0"/>
          </a:p>
          <a:p>
            <a:pPr lvl="0"/>
            <a:r>
              <a:rPr lang="en-US" dirty="0"/>
              <a:t>ISO International Organization for Standardization</a:t>
            </a:r>
            <a:endParaRPr lang="en-SG"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38</a:t>
            </a:fld>
            <a:endParaRPr lang="en-SG"/>
          </a:p>
        </p:txBody>
      </p:sp>
    </p:spTree>
    <p:extLst>
      <p:ext uri="{BB962C8B-B14F-4D97-AF65-F5344CB8AC3E}">
        <p14:creationId xmlns:p14="http://schemas.microsoft.com/office/powerpoint/2010/main" val="3657065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JPEG</a:t>
            </a:r>
            <a:r>
              <a:rPr lang="en-GB" sz="1200" b="0" i="0" kern="1200" dirty="0">
                <a:solidFill>
                  <a:schemeClr val="tx1"/>
                </a:solidFill>
                <a:effectLst/>
                <a:latin typeface="+mn-lt"/>
                <a:ea typeface="+mn-ea"/>
                <a:cs typeface="+mn-cs"/>
              </a:rPr>
              <a:t> is the Joint Photographic Expert Group, which works on the standards for compression of still digital images. </a:t>
            </a:r>
          </a:p>
          <a:p>
            <a:r>
              <a:rPr lang="en-GB" sz="1200" b="1" i="0" kern="1200" dirty="0">
                <a:solidFill>
                  <a:schemeClr val="tx1"/>
                </a:solidFill>
                <a:effectLst/>
                <a:latin typeface="+mn-lt"/>
                <a:ea typeface="+mn-ea"/>
                <a:cs typeface="+mn-cs"/>
              </a:rPr>
              <a:t>MPEG</a:t>
            </a:r>
            <a:r>
              <a:rPr lang="en-GB" sz="1200" b="0" i="0" kern="1200" dirty="0">
                <a:solidFill>
                  <a:schemeClr val="tx1"/>
                </a:solidFill>
                <a:effectLst/>
                <a:latin typeface="+mn-lt"/>
                <a:ea typeface="+mn-ea"/>
                <a:cs typeface="+mn-cs"/>
              </a:rPr>
              <a:t> is the Moving Picture Expert Group, which works on the standards for compression of digital movies</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39</a:t>
            </a:fld>
            <a:endParaRPr lang="en-SG"/>
          </a:p>
        </p:txBody>
      </p:sp>
    </p:spTree>
    <p:extLst>
      <p:ext uri="{BB962C8B-B14F-4D97-AF65-F5344CB8AC3E}">
        <p14:creationId xmlns:p14="http://schemas.microsoft.com/office/powerpoint/2010/main" val="399435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r>
              <a:rPr lang="en-SG" dirty="0"/>
              <a:t>In the actual world, the information is </a:t>
            </a:r>
            <a:r>
              <a:rPr lang="en-SG" dirty="0" err="1"/>
              <a:t>analog</a:t>
            </a:r>
            <a:r>
              <a:rPr lang="en-SG" baseline="0" dirty="0"/>
              <a:t> such as our voice.</a:t>
            </a:r>
            <a:endParaRPr lang="en-SG" dirty="0"/>
          </a:p>
          <a:p>
            <a:r>
              <a:rPr lang="en-SG" dirty="0"/>
              <a:t>The information must first be converted into digital form.</a:t>
            </a:r>
          </a:p>
          <a:p>
            <a:r>
              <a:rPr lang="en-SG" dirty="0"/>
              <a:t>It will go through the standard processing of sampling, quantization and encoding as covered in the first few chapters of this module.</a:t>
            </a:r>
          </a:p>
          <a:p>
            <a:r>
              <a:rPr lang="en-SG" dirty="0"/>
              <a:t>Sampling Theorem and </a:t>
            </a:r>
            <a:r>
              <a:rPr lang="en-SG" dirty="0" err="1"/>
              <a:t>Nyquist</a:t>
            </a:r>
            <a:r>
              <a:rPr lang="en-SG" dirty="0"/>
              <a:t> criteria play a very important part of digitization.</a:t>
            </a:r>
          </a:p>
          <a:p>
            <a:r>
              <a:rPr lang="en-SG" dirty="0"/>
              <a:t>Before we go</a:t>
            </a:r>
            <a:r>
              <a:rPr lang="en-SG" baseline="0" dirty="0"/>
              <a:t> into the different components of multimedia signals, we will have to understand what is Multimedia?</a:t>
            </a:r>
            <a:endParaRPr lang="en-SG" dirty="0"/>
          </a:p>
          <a:p>
            <a:r>
              <a:rPr lang="en-SG" dirty="0"/>
              <a:t>You can find</a:t>
            </a:r>
            <a:r>
              <a:rPr lang="en-SG" baseline="0" dirty="0"/>
              <a:t> the meaning of multimedia from different sources online sources. </a:t>
            </a:r>
          </a:p>
          <a:p>
            <a:r>
              <a:rPr lang="en-SG" baseline="0" dirty="0"/>
              <a:t>According to Wikipedia, </a:t>
            </a:r>
            <a:r>
              <a:rPr lang="en-GB" sz="1200" b="0" i="0" u="none" strike="noStrike" kern="1200" baseline="0" dirty="0">
                <a:solidFill>
                  <a:schemeClr val="tx1"/>
                </a:solidFill>
                <a:latin typeface="+mn-lt"/>
                <a:ea typeface="+mn-ea"/>
                <a:cs typeface="+mn-cs"/>
              </a:rPr>
              <a:t>Multimedia is media that uses multiple forms of information content and information processing (e.g. text, audio, graphics, animation, video, interactivity) </a:t>
            </a:r>
            <a:r>
              <a:rPr lang="en-GB" sz="1200" b="0" i="1" u="none" strike="noStrike" kern="1200" baseline="0" dirty="0">
                <a:solidFill>
                  <a:schemeClr val="tx1"/>
                </a:solidFill>
                <a:latin typeface="+mn-lt"/>
                <a:ea typeface="+mn-ea"/>
                <a:cs typeface="+mn-cs"/>
              </a:rPr>
              <a:t>to inform or entertain the (user) audience.</a:t>
            </a:r>
          </a:p>
          <a:p>
            <a:r>
              <a:rPr lang="en-GB" sz="1200" b="0" i="0" u="none" strike="noStrike" kern="1200" baseline="0" dirty="0">
                <a:solidFill>
                  <a:schemeClr val="tx1"/>
                </a:solidFill>
                <a:latin typeface="+mn-lt"/>
                <a:ea typeface="+mn-ea"/>
                <a:cs typeface="+mn-cs"/>
              </a:rPr>
              <a:t>In Engineering, multimedia is signals which are function of time and or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Times New Roman" panose="02020603050405020304" pitchFamily="18" charset="0"/>
                <a:cs typeface="Times New Roman" panose="02020603050405020304" pitchFamily="18" charset="0"/>
              </a:rPr>
              <a:t>Multimedia </a:t>
            </a:r>
            <a:r>
              <a:rPr lang="en-SG" sz="1200" spc="-5" baseline="0" dirty="0">
                <a:latin typeface="Times New Roman" panose="02020603050405020304" pitchFamily="18" charset="0"/>
                <a:cs typeface="Times New Roman" panose="02020603050405020304" pitchFamily="18" charset="0"/>
              </a:rPr>
              <a:t> can be </a:t>
            </a:r>
            <a:r>
              <a:rPr lang="en-SG" sz="1200" spc="-5" dirty="0">
                <a:latin typeface="Times New Roman" panose="02020603050405020304" pitchFamily="18" charset="0"/>
                <a:cs typeface="Times New Roman" panose="02020603050405020304" pitchFamily="18" charset="0"/>
              </a:rPr>
              <a:t>text, </a:t>
            </a:r>
            <a:r>
              <a:rPr lang="en-SG" sz="1200" dirty="0">
                <a:latin typeface="Times New Roman" panose="02020603050405020304" pitchFamily="18" charset="0"/>
                <a:cs typeface="Times New Roman" panose="02020603050405020304" pitchFamily="18" charset="0"/>
              </a:rPr>
              <a:t>art,  sound, animation, and</a:t>
            </a:r>
            <a:r>
              <a:rPr lang="en-SG" sz="1200" spc="-20" dirty="0">
                <a:latin typeface="Times New Roman" panose="02020603050405020304" pitchFamily="18" charset="0"/>
                <a:cs typeface="Times New Roman" panose="02020603050405020304" pitchFamily="18" charset="0"/>
              </a:rPr>
              <a:t> </a:t>
            </a:r>
            <a:r>
              <a:rPr lang="en-SG" sz="1200" dirty="0">
                <a:latin typeface="Times New Roman" panose="02020603050405020304" pitchFamily="18" charset="0"/>
                <a:cs typeface="Times New Roman" panose="02020603050405020304" pitchFamily="18" charset="0"/>
              </a:rPr>
              <a:t>video.</a:t>
            </a:r>
          </a:p>
          <a:p>
            <a:r>
              <a:rPr lang="en-GB" altLang="en-US" sz="1200" i="1" baseline="0" dirty="0">
                <a:latin typeface="Times New Roman" panose="02020603050405020304" pitchFamily="18" charset="0"/>
                <a:ea typeface="ＭＳ Ｐゴシック" pitchFamily="34" charset="-128"/>
                <a:cs typeface="Times New Roman" panose="02020603050405020304" pitchFamily="18" charset="0"/>
              </a:rPr>
              <a:t>Multi – Many</a:t>
            </a:r>
          </a:p>
          <a:p>
            <a:r>
              <a:rPr lang="en-GB" altLang="en-US" sz="1200" i="1" baseline="0" dirty="0">
                <a:latin typeface="Times New Roman" panose="02020603050405020304" pitchFamily="18" charset="0"/>
                <a:ea typeface="ＭＳ Ｐゴシック" pitchFamily="34" charset="-128"/>
                <a:cs typeface="Times New Roman" panose="02020603050405020304" pitchFamily="18" charset="0"/>
              </a:rPr>
              <a:t>Media – any forms such as text, audio, images, animations, video etc. It can refer to any hardware or software.</a:t>
            </a:r>
          </a:p>
          <a:p>
            <a:r>
              <a:rPr lang="en-GB" altLang="en-US" sz="1200" dirty="0">
                <a:latin typeface="Times New Roman" panose="02020603050405020304" pitchFamily="18" charset="0"/>
                <a:cs typeface="Times New Roman" panose="02020603050405020304" pitchFamily="18" charset="0"/>
              </a:rPr>
              <a:t>Video and Audio files are very large. </a:t>
            </a:r>
          </a:p>
          <a:p>
            <a:r>
              <a:rPr lang="en-GB" altLang="en-US" sz="1200" i="1" baseline="0" dirty="0">
                <a:latin typeface="Times New Roman" panose="02020603050405020304" pitchFamily="18" charset="0"/>
                <a:ea typeface="ＭＳ Ｐゴシック" pitchFamily="34" charset="-128"/>
                <a:cs typeface="Times New Roman" panose="02020603050405020304" pitchFamily="18" charset="0"/>
              </a:rPr>
              <a:t>Text - </a:t>
            </a:r>
            <a:r>
              <a:rPr lang="en-SG" sz="1200" u="sng" dirty="0">
                <a:uFill>
                  <a:solidFill>
                    <a:srgbClr val="000000"/>
                  </a:solidFill>
                </a:uFill>
                <a:latin typeface="Times New Roman" panose="02020603050405020304" pitchFamily="18" charset="0"/>
                <a:cs typeface="Times New Roman" panose="02020603050405020304" pitchFamily="18" charset="0"/>
              </a:rPr>
              <a:t>unformatted </a:t>
            </a:r>
            <a:r>
              <a:rPr lang="en-SG" sz="1200" u="sng" spc="-5" dirty="0">
                <a:uFill>
                  <a:solidFill>
                    <a:srgbClr val="000000"/>
                  </a:solidFill>
                </a:uFill>
                <a:latin typeface="Times New Roman" panose="02020603050405020304" pitchFamily="18" charset="0"/>
                <a:cs typeface="Times New Roman" panose="02020603050405020304" pitchFamily="18" charset="0"/>
              </a:rPr>
              <a:t>text</a:t>
            </a:r>
            <a:r>
              <a:rPr lang="en-SG" sz="1200" spc="-5" dirty="0">
                <a:latin typeface="Times New Roman" panose="02020603050405020304" pitchFamily="18" charset="0"/>
                <a:cs typeface="Times New Roman" panose="02020603050405020304" pitchFamily="18" charset="0"/>
              </a:rPr>
              <a:t> </a:t>
            </a:r>
            <a:r>
              <a:rPr lang="en-SG" sz="1200" dirty="0">
                <a:latin typeface="Times New Roman" panose="02020603050405020304" pitchFamily="18" charset="0"/>
                <a:cs typeface="Times New Roman" panose="02020603050405020304" pitchFamily="18" charset="0"/>
              </a:rPr>
              <a:t>as strings of  characters </a:t>
            </a:r>
            <a:r>
              <a:rPr lang="en-SG" sz="1200" spc="5" dirty="0">
                <a:latin typeface="Times New Roman" panose="02020603050405020304" pitchFamily="18" charset="0"/>
                <a:cs typeface="Times New Roman" panose="02020603050405020304" pitchFamily="18" charset="0"/>
              </a:rPr>
              <a:t>from a </a:t>
            </a:r>
            <a:r>
              <a:rPr lang="en-SG" sz="1200" dirty="0">
                <a:latin typeface="Times New Roman" panose="02020603050405020304" pitchFamily="18" charset="0"/>
                <a:cs typeface="Times New Roman" panose="02020603050405020304" pitchFamily="18" charset="0"/>
              </a:rPr>
              <a:t>limited character set - notepad, </a:t>
            </a:r>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formatted text</a:t>
            </a:r>
          </a:p>
          <a:p>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strings as used for the structuring – Microsoft word</a:t>
            </a:r>
          </a:p>
          <a:p>
            <a:r>
              <a:rPr lang="en-SG" dirty="0"/>
              <a:t>Audio  signals</a:t>
            </a:r>
            <a:r>
              <a:rPr lang="en-SG" baseline="0" dirty="0"/>
              <a:t> are </a:t>
            </a:r>
            <a:r>
              <a:rPr lang="en-SG" baseline="0" dirty="0" err="1"/>
              <a:t>analog</a:t>
            </a:r>
            <a:r>
              <a:rPr lang="en-SG" baseline="0" dirty="0"/>
              <a:t> in nature and is determined by frequency (pitch) and amplitude (loudness). For storage, like the rest, it need to be converted to digital representation and go through the standard method of sampling, quantization and coding.</a:t>
            </a:r>
          </a:p>
          <a:p>
            <a:r>
              <a:rPr lang="en-SG" dirty="0"/>
              <a:t>Images </a:t>
            </a:r>
            <a:r>
              <a:rPr lang="en-SG" baseline="0" dirty="0"/>
              <a:t> are </a:t>
            </a:r>
            <a:r>
              <a:rPr lang="en-SG" dirty="0"/>
              <a:t>computer-generated images and digitized images</a:t>
            </a:r>
          </a:p>
          <a:p>
            <a:pPr marL="0" indent="0">
              <a:buFont typeface="+mj-lt"/>
              <a:buNone/>
            </a:pPr>
            <a:r>
              <a:rPr lang="en-SG" dirty="0"/>
              <a:t>Video </a:t>
            </a:r>
            <a:r>
              <a:rPr lang="en-SG" baseline="0" dirty="0"/>
              <a:t> are </a:t>
            </a:r>
            <a:r>
              <a:rPr lang="en-SG" dirty="0"/>
              <a:t>video clips, movies</a:t>
            </a:r>
          </a:p>
          <a:p>
            <a:endParaRPr lang="en-GB" altLang="en-US" sz="1200" i="1" baseline="0" dirty="0">
              <a:latin typeface="Times New Roman" panose="02020603050405020304" pitchFamily="18" charset="0"/>
              <a:ea typeface="ＭＳ Ｐゴシック" pitchFamily="34" charset="-128"/>
              <a:cs typeface="Times New Roman" panose="02020603050405020304" pitchFamily="18" charset="0"/>
            </a:endParaRPr>
          </a:p>
          <a:p>
            <a:endParaRPr lang="en-US" altLang="en-US" sz="1200" dirty="0">
              <a:latin typeface="Times New Roman" panose="02020603050405020304" pitchFamily="18" charset="0"/>
              <a:ea typeface="ＭＳ Ｐゴシック" pitchFamily="34" charset="-128"/>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4</a:t>
            </a:fld>
            <a:endParaRPr lang="en-SG"/>
          </a:p>
        </p:txBody>
      </p:sp>
    </p:spTree>
    <p:extLst>
      <p:ext uri="{BB962C8B-B14F-4D97-AF65-F5344CB8AC3E}">
        <p14:creationId xmlns:p14="http://schemas.microsoft.com/office/powerpoint/2010/main" val="209690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Run-length Algorithm/Encoding is frequently applied to images (or pixels in a scan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a small compression component used in JPEG compression.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Practically what is does is to replace the number of occurrences with the numeric value and the symbol itself. For example, a text like ‘AAAACBBBBB’ is efficient when there are only two symbols.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40</a:t>
            </a:fld>
            <a:endParaRPr lang="en-SG"/>
          </a:p>
        </p:txBody>
      </p:sp>
    </p:spTree>
    <p:extLst>
      <p:ext uri="{BB962C8B-B14F-4D97-AF65-F5344CB8AC3E}">
        <p14:creationId xmlns:p14="http://schemas.microsoft.com/office/powerpoint/2010/main" val="3379027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arithmetic coding a source ensemble is represented by an interval between 0 and 1 on the real number line, according to the probabilities of the occurrence of the intensities.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From implementation point of view, Huffman coding is easier than arithmetic coding as you will see later in the example.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Arithmetic algorithm</a:t>
            </a:r>
            <a:r>
              <a:rPr lang="en-SG" sz="1200" b="0" i="0" kern="1200" baseline="0" dirty="0">
                <a:solidFill>
                  <a:schemeClr val="tx1"/>
                </a:solidFill>
                <a:effectLst/>
                <a:latin typeface="+mn-lt"/>
                <a:ea typeface="+mn-ea"/>
                <a:cs typeface="+mn-cs"/>
              </a:rPr>
              <a:t> has a</a:t>
            </a:r>
            <a:r>
              <a:rPr lang="en-SG" sz="1200" b="0" i="0" kern="1200" dirty="0">
                <a:solidFill>
                  <a:schemeClr val="tx1"/>
                </a:solidFill>
                <a:effectLst/>
                <a:latin typeface="+mn-lt"/>
                <a:ea typeface="+mn-ea"/>
                <a:cs typeface="+mn-cs"/>
              </a:rPr>
              <a:t> much more compression ratio than Huffman algorithm while Huffman coding needs less execution time than the arithmetic coding.</a:t>
            </a:r>
            <a:endParaRPr lang="en-SG" b="0" dirty="0"/>
          </a:p>
        </p:txBody>
      </p:sp>
      <p:sp>
        <p:nvSpPr>
          <p:cNvPr id="4" name="Slide Number Placeholder 3"/>
          <p:cNvSpPr>
            <a:spLocks noGrp="1"/>
          </p:cNvSpPr>
          <p:nvPr>
            <p:ph type="sldNum" sz="quarter" idx="10"/>
          </p:nvPr>
        </p:nvSpPr>
        <p:spPr/>
        <p:txBody>
          <a:bodyPr/>
          <a:lstStyle/>
          <a:p>
            <a:fld id="{6C5B0ED4-4FA3-4FBA-9866-8C0635CBFB4E}" type="slidenum">
              <a:rPr lang="en-SG" smtClean="0"/>
              <a:t>41</a:t>
            </a:fld>
            <a:endParaRPr lang="en-SG"/>
          </a:p>
        </p:txBody>
      </p:sp>
    </p:spTree>
    <p:extLst>
      <p:ext uri="{BB962C8B-B14F-4D97-AF65-F5344CB8AC3E}">
        <p14:creationId xmlns:p14="http://schemas.microsoft.com/office/powerpoint/2010/main" val="3325510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Given</a:t>
            </a:r>
            <a:r>
              <a:rPr lang="en-SG" baseline="0" dirty="0"/>
              <a:t> the 4 symbols, </a:t>
            </a:r>
            <a:r>
              <a:rPr lang="en-US" dirty="0"/>
              <a:t>a, b, c and d</a:t>
            </a:r>
            <a:r>
              <a:rPr lang="en-SG" baseline="0" dirty="0"/>
              <a:t> with their respective probabilities, </a:t>
            </a:r>
            <a:r>
              <a:rPr lang="en-US" dirty="0"/>
              <a:t>0.4, 0.3, 0.2 and 0.1.</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to be encoded is” </a:t>
            </a:r>
            <a:r>
              <a:rPr lang="en-US" dirty="0" err="1"/>
              <a:t>aadbc</a:t>
            </a:r>
            <a:r>
              <a:rPr lang="en-US" dirty="0"/>
              <a:t>”.</a:t>
            </a:r>
            <a:endParaRPr lang="en-SG" dirty="0"/>
          </a:p>
          <a:p>
            <a:endParaRPr lang="en-SG" baseline="0" dirty="0"/>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42</a:t>
            </a:fld>
            <a:endParaRPr lang="en-SG"/>
          </a:p>
        </p:txBody>
      </p:sp>
    </p:spTree>
    <p:extLst>
      <p:ext uri="{BB962C8B-B14F-4D97-AF65-F5344CB8AC3E}">
        <p14:creationId xmlns:p14="http://schemas.microsoft.com/office/powerpoint/2010/main" val="329316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a:t>
            </a:r>
            <a:r>
              <a:rPr lang="en-SG" baseline="0" dirty="0"/>
              <a:t> step 2 shows the first symbol, a to be encoded</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43</a:t>
            </a:fld>
            <a:endParaRPr lang="en-SG"/>
          </a:p>
        </p:txBody>
      </p:sp>
    </p:spTree>
    <p:extLst>
      <p:ext uri="{BB962C8B-B14F-4D97-AF65-F5344CB8AC3E}">
        <p14:creationId xmlns:p14="http://schemas.microsoft.com/office/powerpoint/2010/main" val="2639678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step 3 shows the second symbol, a to be encoded</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44</a:t>
            </a:fld>
            <a:endParaRPr lang="en-SG"/>
          </a:p>
        </p:txBody>
      </p:sp>
    </p:spTree>
    <p:extLst>
      <p:ext uri="{BB962C8B-B14F-4D97-AF65-F5344CB8AC3E}">
        <p14:creationId xmlns:p14="http://schemas.microsoft.com/office/powerpoint/2010/main" val="97806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a:t>
            </a:r>
            <a:r>
              <a:rPr lang="en-SG" baseline="0" dirty="0"/>
              <a:t> step 4 shows the third symbol, d to be encoded</a:t>
            </a:r>
            <a:endParaRPr lang="en-SG"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45</a:t>
            </a:fld>
            <a:endParaRPr lang="en-SG"/>
          </a:p>
        </p:txBody>
      </p:sp>
    </p:spTree>
    <p:extLst>
      <p:ext uri="{BB962C8B-B14F-4D97-AF65-F5344CB8AC3E}">
        <p14:creationId xmlns:p14="http://schemas.microsoft.com/office/powerpoint/2010/main" val="2288402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a:t>
            </a:r>
            <a:r>
              <a:rPr lang="en-SG" baseline="0" dirty="0"/>
              <a:t> step 5 shows the fourth symbol, b to be encoded</a:t>
            </a:r>
            <a:endParaRPr lang="en-SG"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46</a:t>
            </a:fld>
            <a:endParaRPr lang="en-SG"/>
          </a:p>
        </p:txBody>
      </p:sp>
    </p:spTree>
    <p:extLst>
      <p:ext uri="{BB962C8B-B14F-4D97-AF65-F5344CB8AC3E}">
        <p14:creationId xmlns:p14="http://schemas.microsoft.com/office/powerpoint/2010/main" val="2937337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Step 6 shows</a:t>
            </a:r>
            <a:r>
              <a:rPr lang="en-SG" baseline="0" dirty="0"/>
              <a:t> the fifth symbol, c to be encoded.</a:t>
            </a:r>
          </a:p>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Times New Roman" panose="02020603050405020304" pitchFamily="18" charset="0"/>
              </a:rPr>
              <a:t>The binary representation of this number is </a:t>
            </a:r>
            <a:r>
              <a:rPr lang="en-US" sz="1200" b="1" dirty="0">
                <a:solidFill>
                  <a:srgbClr val="FF0000"/>
                </a:solidFill>
                <a:latin typeface="Times New Roman" panose="02020603050405020304" pitchFamily="18" charset="0"/>
                <a:ea typeface="Times New Roman" panose="02020603050405020304" pitchFamily="18" charset="0"/>
              </a:rPr>
              <a:t>0.001001111</a:t>
            </a:r>
            <a:r>
              <a:rPr lang="en-US" sz="1200" dirty="0">
                <a:latin typeface="Times New Roman" panose="02020603050405020304" pitchFamily="18" charset="0"/>
                <a:ea typeface="Times New Roman" panose="02020603050405020304" pitchFamily="18" charset="0"/>
              </a:rPr>
              <a:t> which is 9 bits.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effectLst/>
              <a:latin typeface="Times New Roman" panose="02020603050405020304" pitchFamily="18" charset="0"/>
              <a:ea typeface="Times New Roman" panose="02020603050405020304" pitchFamily="18" charset="0"/>
            </a:endParaRPr>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47</a:t>
            </a:fld>
            <a:endParaRPr lang="en-SG"/>
          </a:p>
        </p:txBody>
      </p:sp>
    </p:spTree>
    <p:extLst>
      <p:ext uri="{BB962C8B-B14F-4D97-AF65-F5344CB8AC3E}">
        <p14:creationId xmlns:p14="http://schemas.microsoft.com/office/powerpoint/2010/main" val="804652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This system does the encoding as two processes.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They are indexing and compressing a string of symbols.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When there is a set of characters, first step is to check whether an index have the minimum available character combination that appears. If available then put the index number in the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If not, it will be added to the index. This compression technique is more effective as it has a </a:t>
            </a:r>
            <a:r>
              <a:rPr lang="en-SG" sz="1200" b="0" i="0" u="none" strike="noStrike" kern="1200" baseline="0" dirty="0">
                <a:solidFill>
                  <a:schemeClr val="tx1"/>
                </a:solidFill>
                <a:latin typeface="+mn-lt"/>
                <a:ea typeface="+mn-ea"/>
                <a:cs typeface="+mn-cs"/>
              </a:rPr>
              <a:t>two way compression method.</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48</a:t>
            </a:fld>
            <a:endParaRPr lang="en-SG"/>
          </a:p>
        </p:txBody>
      </p:sp>
    </p:spTree>
    <p:extLst>
      <p:ext uri="{BB962C8B-B14F-4D97-AF65-F5344CB8AC3E}">
        <p14:creationId xmlns:p14="http://schemas.microsoft.com/office/powerpoint/2010/main" val="3712972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the steps of the input symbols </a:t>
            </a:r>
            <a:r>
              <a:rPr lang="en-SG" dirty="0" err="1"/>
              <a:t>abababa</a:t>
            </a:r>
            <a:r>
              <a:rPr lang="en-SG" dirty="0"/>
              <a:t> and</a:t>
            </a:r>
            <a:r>
              <a:rPr lang="en-SG" baseline="0" dirty="0"/>
              <a:t> the steps are carried out according to the algorithm</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49</a:t>
            </a:fld>
            <a:endParaRPr lang="en-SG"/>
          </a:p>
        </p:txBody>
      </p:sp>
    </p:spTree>
    <p:extLst>
      <p:ext uri="{BB962C8B-B14F-4D97-AF65-F5344CB8AC3E}">
        <p14:creationId xmlns:p14="http://schemas.microsoft.com/office/powerpoint/2010/main" val="3844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120" rtl="0" eaLnBrk="1" fontAlgn="auto" latinLnBrk="0" hangingPunct="1">
              <a:lnSpc>
                <a:spcPct val="100000"/>
              </a:lnSpc>
              <a:spcBef>
                <a:spcPts val="0"/>
              </a:spcBef>
              <a:spcAft>
                <a:spcPts val="0"/>
              </a:spcAft>
              <a:buClrTx/>
              <a:buSzTx/>
              <a:buFontTx/>
              <a:buNone/>
              <a:tabLst/>
              <a:defRPr/>
            </a:pPr>
            <a:r>
              <a:rPr lang="en-US" altLang="en-US" sz="1100" dirty="0">
                <a:latin typeface="Times New Roman" panose="02020603050405020304" pitchFamily="18" charset="0"/>
                <a:cs typeface="Times New Roman" panose="02020603050405020304" pitchFamily="18" charset="0"/>
              </a:rPr>
              <a:t>Multimedia</a:t>
            </a:r>
            <a:r>
              <a:rPr lang="en-US" altLang="en-US" sz="1100" baseline="0" dirty="0">
                <a:latin typeface="Times New Roman" panose="02020603050405020304" pitchFamily="18" charset="0"/>
                <a:cs typeface="Times New Roman" panose="02020603050405020304" pitchFamily="18" charset="0"/>
              </a:rPr>
              <a:t> signal processing supports multimedia application for the data compression, different data and file format, multimedia input, output and storage</a:t>
            </a:r>
            <a:endParaRPr lang="en-US" altLang="en-US" sz="1100" dirty="0">
              <a:latin typeface="Times New Roman" panose="02020603050405020304" pitchFamily="18" charset="0"/>
              <a:cs typeface="Times New Roman" panose="02020603050405020304" pitchFamily="18" charset="0"/>
            </a:endParaRPr>
          </a:p>
          <a:p>
            <a:pPr marL="0" marR="0" lvl="0" indent="0" algn="l" defTabSz="913120" rtl="0" eaLnBrk="1" fontAlgn="auto" latinLnBrk="0" hangingPunct="1">
              <a:lnSpc>
                <a:spcPct val="100000"/>
              </a:lnSpc>
              <a:spcBef>
                <a:spcPts val="0"/>
              </a:spcBef>
              <a:spcAft>
                <a:spcPts val="0"/>
              </a:spcAft>
              <a:buClrTx/>
              <a:buSzTx/>
              <a:buFontTx/>
              <a:buNone/>
              <a:tabLst/>
              <a:defRPr/>
            </a:pPr>
            <a:r>
              <a:rPr lang="en-US" altLang="en-US" sz="1100" dirty="0">
                <a:latin typeface="Times New Roman" panose="02020603050405020304" pitchFamily="18" charset="0"/>
                <a:cs typeface="Times New Roman" panose="02020603050405020304" pitchFamily="18" charset="0"/>
              </a:rPr>
              <a:t>To</a:t>
            </a:r>
            <a:r>
              <a:rPr lang="en-US" altLang="en-US" sz="1100" baseline="0" dirty="0">
                <a:latin typeface="Times New Roman" panose="02020603050405020304" pitchFamily="18" charset="0"/>
                <a:cs typeface="Times New Roman" panose="02020603050405020304" pitchFamily="18" charset="0"/>
              </a:rPr>
              <a:t> do data compression, it will </a:t>
            </a:r>
            <a:r>
              <a:rPr lang="en-US" altLang="en-US" sz="1100" dirty="0">
                <a:latin typeface="Times New Roman" panose="02020603050405020304" pitchFamily="18" charset="0"/>
                <a:cs typeface="Times New Roman" panose="02020603050405020304" pitchFamily="18" charset="0"/>
              </a:rPr>
              <a:t>increase information processing power, which can also be expensive. </a:t>
            </a:r>
          </a:p>
          <a:p>
            <a:pPr marL="0" marR="0" lvl="0" indent="0" algn="l" defTabSz="913120" rtl="0" eaLnBrk="1" fontAlgn="auto" latinLnBrk="0" hangingPunct="1">
              <a:lnSpc>
                <a:spcPct val="100000"/>
              </a:lnSpc>
              <a:spcBef>
                <a:spcPts val="0"/>
              </a:spcBef>
              <a:spcAft>
                <a:spcPts val="0"/>
              </a:spcAft>
              <a:buClrTx/>
              <a:buSzTx/>
              <a:buFontTx/>
              <a:buNone/>
              <a:tabLst/>
              <a:defRPr/>
            </a:pPr>
            <a:r>
              <a:rPr lang="en-US" altLang="en-US" sz="1100" dirty="0">
                <a:latin typeface="Times New Roman" panose="02020603050405020304" pitchFamily="18" charset="0"/>
                <a:cs typeface="Times New Roman" panose="02020603050405020304" pitchFamily="18" charset="0"/>
              </a:rPr>
              <a:t>However</a:t>
            </a:r>
            <a:r>
              <a:rPr lang="en-US" altLang="en-US" sz="1100" baseline="0" dirty="0">
                <a:latin typeface="Times New Roman" panose="02020603050405020304" pitchFamily="18" charset="0"/>
                <a:cs typeface="Times New Roman" panose="02020603050405020304" pitchFamily="18" charset="0"/>
              </a:rPr>
              <a:t> there is also saving in the storage and transmission time.</a:t>
            </a:r>
            <a:endParaRPr lang="en-US" altLang="en-US" sz="1100" dirty="0">
              <a:latin typeface="Times New Roman" panose="02020603050405020304" pitchFamily="18" charset="0"/>
              <a:cs typeface="Times New Roman" panose="02020603050405020304" pitchFamily="18" charset="0"/>
            </a:endParaRPr>
          </a:p>
          <a:p>
            <a:pPr lvl="0" eaLnBrk="1" hangingPunct="1">
              <a:buFontTx/>
              <a:buNone/>
            </a:pPr>
            <a:r>
              <a:rPr lang="en-US" altLang="en-US" sz="2000" dirty="0">
                <a:latin typeface="Times New Roman" panose="02020603050405020304" pitchFamily="18" charset="0"/>
                <a:cs typeface="Times New Roman" panose="02020603050405020304" pitchFamily="18" charset="0"/>
              </a:rPr>
              <a:t>If compression and decompression are done in I/O processor, less time is required to move data to or from storage subsystem, freeing I/O bus for other work.  In sending data over communication line: less time to transmit and less storage to host. </a:t>
            </a:r>
            <a:endParaRPr lang="en-S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5</a:t>
            </a:fld>
            <a:endParaRPr lang="en-SG"/>
          </a:p>
        </p:txBody>
      </p:sp>
    </p:spTree>
    <p:extLst>
      <p:ext uri="{BB962C8B-B14F-4D97-AF65-F5344CB8AC3E}">
        <p14:creationId xmlns:p14="http://schemas.microsoft.com/office/powerpoint/2010/main" val="116153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topic 3, the constraints</a:t>
            </a:r>
            <a:r>
              <a:rPr lang="en-SG" baseline="0" dirty="0"/>
              <a:t> of multimedia on internet, wireless communication and storage media like DVD and others will be explored. We have explained that with larger file sizes, it will required more transmission time. However, to reduce the file size using various compression techniques, it will require higher processing capabilities. These are some are some of the constraints and also bearing in mind that once </a:t>
            </a:r>
            <a:r>
              <a:rPr lang="en-SG" baseline="0" dirty="0" err="1"/>
              <a:t>lossy</a:t>
            </a:r>
            <a:r>
              <a:rPr lang="en-SG" baseline="0" dirty="0"/>
              <a:t> compression techniques are employed, the original data cannot be 100% be recovered. </a:t>
            </a:r>
          </a:p>
          <a:p>
            <a:endParaRPr lang="en-SG" baseline="0" dirty="0"/>
          </a:p>
          <a:p>
            <a:r>
              <a:rPr lang="en-SG" baseline="0" dirty="0"/>
              <a:t>In topic 4, we will look into the different image and video formats</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50</a:t>
            </a:fld>
            <a:endParaRPr lang="en-SG"/>
          </a:p>
        </p:txBody>
      </p:sp>
    </p:spTree>
    <p:extLst>
      <p:ext uri="{BB962C8B-B14F-4D97-AF65-F5344CB8AC3E}">
        <p14:creationId xmlns:p14="http://schemas.microsoft.com/office/powerpoint/2010/main" val="1491450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Topic 4,</a:t>
            </a:r>
            <a:r>
              <a:rPr lang="en-SG" baseline="0" dirty="0"/>
              <a:t>  we will look into the different standards for image and video compression.</a:t>
            </a:r>
          </a:p>
          <a:p>
            <a:endParaRPr lang="en-SG" baseline="0" dirty="0"/>
          </a:p>
          <a:p>
            <a:r>
              <a:rPr lang="en-SG" baseline="0" dirty="0"/>
              <a:t>What are text, image, video and audio compressions methods</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51</a:t>
            </a:fld>
            <a:endParaRPr lang="en-SG"/>
          </a:p>
        </p:txBody>
      </p:sp>
    </p:spTree>
    <p:extLst>
      <p:ext uri="{BB962C8B-B14F-4D97-AF65-F5344CB8AC3E}">
        <p14:creationId xmlns:p14="http://schemas.microsoft.com/office/powerpoint/2010/main" val="1787828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ISO/IEC working group is responsible for the JPEG standard that involves the compression of pictures and graphics.</a:t>
            </a:r>
          </a:p>
          <a:p>
            <a:r>
              <a:rPr lang="en-SG" dirty="0"/>
              <a:t>Two common standards</a:t>
            </a:r>
          </a:p>
          <a:p>
            <a:pPr lvl="1"/>
            <a:r>
              <a:rPr lang="en-SG" dirty="0"/>
              <a:t>H261, H263, H264</a:t>
            </a:r>
          </a:p>
          <a:p>
            <a:pPr lvl="1"/>
            <a:r>
              <a:rPr lang="en-SG" dirty="0"/>
              <a:t>MPEG1(VCD), MPEG2(DVD), MPEG4</a:t>
            </a:r>
          </a:p>
          <a:p>
            <a:r>
              <a:rPr lang="en-SG" dirty="0"/>
              <a:t>Spatial Redundancy: JPEG</a:t>
            </a:r>
          </a:p>
          <a:p>
            <a:pPr lvl="1"/>
            <a:r>
              <a:rPr lang="en-SG" dirty="0" err="1"/>
              <a:t>Intraframe</a:t>
            </a:r>
            <a:r>
              <a:rPr lang="en-SG" dirty="0"/>
              <a:t> compression</a:t>
            </a:r>
          </a:p>
          <a:p>
            <a:pPr lvl="1"/>
            <a:r>
              <a:rPr lang="en-SG" dirty="0"/>
              <a:t>Discret</a:t>
            </a:r>
            <a:r>
              <a:rPr lang="en-SG" baseline="0" dirty="0"/>
              <a:t>e </a:t>
            </a:r>
            <a:r>
              <a:rPr lang="en-SG" dirty="0"/>
              <a:t>Cosine</a:t>
            </a:r>
            <a:r>
              <a:rPr lang="en-SG" baseline="0" dirty="0"/>
              <a:t> Transform, DCT </a:t>
            </a:r>
            <a:r>
              <a:rPr lang="en-SG" dirty="0"/>
              <a:t>compression plus Huffman 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52</a:t>
            </a:fld>
            <a:endParaRPr lang="en-SG"/>
          </a:p>
        </p:txBody>
      </p:sp>
    </p:spTree>
    <p:extLst>
      <p:ext uri="{BB962C8B-B14F-4D97-AF65-F5344CB8AC3E}">
        <p14:creationId xmlns:p14="http://schemas.microsoft.com/office/powerpoint/2010/main" val="3458159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The Moving Picture Experts Group (MPEG) is the family of standards and file formats which are used in digital video.</a:t>
            </a:r>
          </a:p>
          <a:p>
            <a:r>
              <a:rPr lang="en-SG" sz="1200" kern="1200" dirty="0">
                <a:solidFill>
                  <a:schemeClr val="tx1"/>
                </a:solidFill>
                <a:effectLst/>
                <a:latin typeface="+mn-lt"/>
                <a:ea typeface="+mn-ea"/>
                <a:cs typeface="+mn-cs"/>
              </a:rPr>
              <a:t>MPEG was developed by the working group formed by IEC and ISO, which is also known as moving picture experts group. Because of the various sophisticated compression techniques used, MPEGs, when compared to most audio and video formats, are smaller in size and more or less of same quality.</a:t>
            </a:r>
          </a:p>
          <a:p>
            <a:endParaRPr lang="en-SG" sz="1200" kern="1200" dirty="0">
              <a:solidFill>
                <a:schemeClr val="tx1"/>
              </a:solidFill>
              <a:effectLst/>
              <a:latin typeface="+mn-lt"/>
              <a:ea typeface="+mn-ea"/>
              <a:cs typeface="+mn-cs"/>
            </a:endParaRPr>
          </a:p>
          <a:p>
            <a:r>
              <a:rPr lang="en-SG" sz="1200" kern="1200" dirty="0">
                <a:solidFill>
                  <a:schemeClr val="tx1"/>
                </a:solidFill>
                <a:effectLst/>
                <a:latin typeface="+mn-lt"/>
                <a:ea typeface="+mn-ea"/>
                <a:cs typeface="+mn-cs"/>
              </a:rPr>
              <a:t>MPEG-1 is the grandfather</a:t>
            </a:r>
            <a:r>
              <a:rPr lang="en-SG" sz="1200" kern="1200" baseline="0" dirty="0">
                <a:solidFill>
                  <a:schemeClr val="tx1"/>
                </a:solidFill>
                <a:effectLst/>
                <a:latin typeface="+mn-lt"/>
                <a:ea typeface="+mn-ea"/>
                <a:cs typeface="+mn-cs"/>
              </a:rPr>
              <a:t> of the MPEG coder-decoder and is used to refer to both ends of the squeezing video down and expanding it to a viewable format again on playback. </a:t>
            </a:r>
          </a:p>
          <a:p>
            <a:endParaRPr lang="en-SG" sz="1200" b="0" i="0" kern="1200" baseline="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MP3 </a:t>
            </a:r>
            <a:r>
              <a:rPr lang="en-SG" sz="1200" b="0" i="0" kern="1200" baseline="0" dirty="0">
                <a:solidFill>
                  <a:schemeClr val="tx1"/>
                </a:solidFill>
                <a:effectLst/>
                <a:latin typeface="+mn-lt"/>
                <a:ea typeface="+mn-ea"/>
                <a:cs typeface="+mn-cs"/>
              </a:rPr>
              <a:t>is also known as </a:t>
            </a:r>
            <a:r>
              <a:rPr lang="en-SG" sz="1200" b="0" i="0" kern="1200" dirty="0">
                <a:solidFill>
                  <a:schemeClr val="tx1"/>
                </a:solidFill>
                <a:effectLst/>
                <a:latin typeface="+mn-lt"/>
                <a:ea typeface="+mn-ea"/>
                <a:cs typeface="+mn-cs"/>
              </a:rPr>
              <a:t>MPEG-1 Audio Layer 3.</a:t>
            </a:r>
            <a:r>
              <a:rPr lang="en-SG"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MP3 originally came on the scene in 1993, making waves for reducing the size of an audio file </a:t>
            </a:r>
            <a:r>
              <a:rPr lang="en-GB" sz="1200" b="0" i="0" u="none" strike="noStrike" kern="1200" dirty="0">
                <a:solidFill>
                  <a:schemeClr val="tx1"/>
                </a:solidFill>
                <a:effectLst/>
                <a:latin typeface="+mn-lt"/>
                <a:ea typeface="+mn-ea"/>
                <a:cs typeface="+mn-cs"/>
              </a:rPr>
              <a:t>down</a:t>
            </a:r>
            <a:r>
              <a:rPr lang="en-GB" sz="1200" b="0" i="0" u="none" strike="noStrike" kern="1200" baseline="0" dirty="0">
                <a:solidFill>
                  <a:schemeClr val="tx1"/>
                </a:solidFill>
                <a:effectLst/>
                <a:latin typeface="+mn-lt"/>
                <a:ea typeface="+mn-ea"/>
                <a:cs typeface="+mn-cs"/>
              </a:rPr>
              <a:t> to about 10% of </a:t>
            </a:r>
            <a:r>
              <a:rPr lang="en-GB" sz="1200" b="0" i="0" kern="1200" dirty="0">
                <a:solidFill>
                  <a:schemeClr val="tx1"/>
                </a:solidFill>
                <a:effectLst/>
                <a:latin typeface="+mn-lt"/>
                <a:ea typeface="+mn-ea"/>
                <a:cs typeface="+mn-cs"/>
              </a:rPr>
              <a:t>uncompressed size.</a:t>
            </a:r>
          </a:p>
          <a:p>
            <a:endParaRPr lang="en-SG" sz="1200" kern="1200" baseline="0" dirty="0">
              <a:solidFill>
                <a:schemeClr val="tx1"/>
              </a:solidFill>
              <a:effectLst/>
              <a:latin typeface="+mn-lt"/>
              <a:ea typeface="+mn-ea"/>
              <a:cs typeface="+mn-cs"/>
            </a:endParaRPr>
          </a:p>
          <a:p>
            <a:r>
              <a:rPr lang="en-SG" sz="1200" kern="1200" baseline="0" dirty="0">
                <a:solidFill>
                  <a:schemeClr val="tx1"/>
                </a:solidFill>
                <a:effectLst/>
                <a:latin typeface="+mn-lt"/>
                <a:ea typeface="+mn-ea"/>
                <a:cs typeface="+mn-cs"/>
              </a:rPr>
              <a:t>MPEG-2 is probably the most popular and standards for digital television and DVD videos in the twenty century.</a:t>
            </a:r>
            <a:endParaRPr lang="en-SG" sz="1200" kern="1200" dirty="0">
              <a:solidFill>
                <a:schemeClr val="tx1"/>
              </a:solidFill>
              <a:effectLst/>
              <a:latin typeface="+mn-lt"/>
              <a:ea typeface="+mn-ea"/>
              <a:cs typeface="+mn-cs"/>
            </a:endParaRPr>
          </a:p>
          <a:p>
            <a:r>
              <a:rPr lang="en-SG" u="sng" dirty="0"/>
              <a:t>M</a:t>
            </a:r>
            <a:r>
              <a:rPr lang="en-SG" dirty="0"/>
              <a:t>oving </a:t>
            </a:r>
            <a:r>
              <a:rPr lang="en-SG" u="sng" dirty="0"/>
              <a:t>P</a:t>
            </a:r>
            <a:r>
              <a:rPr lang="en-SG" dirty="0"/>
              <a:t>ictures </a:t>
            </a:r>
            <a:r>
              <a:rPr lang="en-SG" u="sng" dirty="0"/>
              <a:t>E</a:t>
            </a:r>
            <a:r>
              <a:rPr lang="en-SG" dirty="0"/>
              <a:t>xperts </a:t>
            </a:r>
            <a:r>
              <a:rPr lang="en-SG" u="sng" dirty="0"/>
              <a:t>G</a:t>
            </a:r>
            <a:r>
              <a:rPr lang="en-SG" dirty="0"/>
              <a:t>roup</a:t>
            </a:r>
          </a:p>
          <a:p>
            <a:r>
              <a:rPr lang="en-SG" dirty="0"/>
              <a:t>ISO/IEC working group, 1988</a:t>
            </a:r>
          </a:p>
          <a:p>
            <a:r>
              <a:rPr lang="en-SG" dirty="0"/>
              <a:t>Standards for digital audio and video formats</a:t>
            </a:r>
          </a:p>
          <a:p>
            <a:r>
              <a:rPr lang="en-SG" dirty="0"/>
              <a:t>Each compression standard designed with specific application and bit rate in mind. </a:t>
            </a:r>
          </a:p>
          <a:p>
            <a:r>
              <a:rPr lang="en-SG" dirty="0"/>
              <a:t>Some examples:</a:t>
            </a:r>
          </a:p>
          <a:p>
            <a:pPr lvl="1"/>
            <a:r>
              <a:rPr lang="en-SG" dirty="0"/>
              <a:t>MPEG1 – CD/WWW, </a:t>
            </a:r>
            <a:r>
              <a:rPr lang="en-SG" spc="-5" dirty="0">
                <a:latin typeface="Times New Roman"/>
                <a:cs typeface="Times New Roman"/>
              </a:rPr>
              <a:t>Moving pictures</a:t>
            </a:r>
            <a:r>
              <a:rPr lang="en-SG" spc="-60" dirty="0">
                <a:latin typeface="Times New Roman"/>
                <a:cs typeface="Times New Roman"/>
              </a:rPr>
              <a:t> </a:t>
            </a:r>
            <a:r>
              <a:rPr lang="en-SG" spc="-5" dirty="0">
                <a:latin typeface="Times New Roman"/>
                <a:cs typeface="Times New Roman"/>
              </a:rPr>
              <a:t>and  audio</a:t>
            </a:r>
            <a:endParaRPr lang="en-SG" dirty="0"/>
          </a:p>
          <a:p>
            <a:pPr lvl="1"/>
            <a:r>
              <a:rPr lang="en-SG" dirty="0"/>
              <a:t>MPEG2 – DVD/Digital TV, </a:t>
            </a:r>
            <a:r>
              <a:rPr lang="en-SG" spc="-5" dirty="0">
                <a:latin typeface="Times New Roman"/>
                <a:cs typeface="Times New Roman"/>
              </a:rPr>
              <a:t>Moving pictures</a:t>
            </a:r>
            <a:r>
              <a:rPr lang="en-SG" spc="-60" dirty="0">
                <a:latin typeface="Times New Roman"/>
                <a:cs typeface="Times New Roman"/>
              </a:rPr>
              <a:t> </a:t>
            </a:r>
            <a:r>
              <a:rPr lang="en-SG" spc="-5" dirty="0">
                <a:latin typeface="Times New Roman"/>
                <a:cs typeface="Times New Roman"/>
              </a:rPr>
              <a:t>and  audio</a:t>
            </a:r>
            <a:endParaRPr lang="en-SG" dirty="0"/>
          </a:p>
          <a:p>
            <a:pPr lvl="1"/>
            <a:r>
              <a:rPr lang="en-SG" dirty="0"/>
              <a:t>MPEG4 -  Internet/Intranet, Multimedia</a:t>
            </a:r>
          </a:p>
          <a:p>
            <a:pPr lvl="1"/>
            <a:r>
              <a:rPr lang="en-SG" dirty="0"/>
              <a:t>MPEG7 – Multimedia database</a:t>
            </a:r>
          </a:p>
          <a:p>
            <a:r>
              <a:rPr lang="en-GB" b="1" baseline="0" dirty="0">
                <a:latin typeface="Times New Roman" panose="02020603050405020304" pitchFamily="18" charset="0"/>
                <a:cs typeface="Times New Roman" panose="02020603050405020304" pitchFamily="18" charset="0"/>
              </a:rPr>
              <a:t>MPEG 1 – 30Mbps (Compressed 1.5 Mbps)</a:t>
            </a:r>
          </a:p>
          <a:p>
            <a:r>
              <a:rPr lang="en-GB" b="1" baseline="0" dirty="0">
                <a:latin typeface="Times New Roman" panose="02020603050405020304" pitchFamily="18" charset="0"/>
                <a:cs typeface="Times New Roman" panose="02020603050405020304" pitchFamily="18" charset="0"/>
              </a:rPr>
              <a:t>MPEG 2 – 128 Mbps (C 3-10 Mbps)</a:t>
            </a:r>
          </a:p>
          <a:p>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53</a:t>
            </a:fld>
            <a:endParaRPr lang="en-SG"/>
          </a:p>
        </p:txBody>
      </p:sp>
    </p:spTree>
    <p:extLst>
      <p:ext uri="{BB962C8B-B14F-4D97-AF65-F5344CB8AC3E}">
        <p14:creationId xmlns:p14="http://schemas.microsoft.com/office/powerpoint/2010/main" val="1084411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These are some of the popular image format used in hand phone, internet and computer.</a:t>
            </a:r>
            <a:r>
              <a:rPr lang="en-SG" sz="120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a:solidFill>
                  <a:schemeClr val="tx1"/>
                </a:solidFill>
                <a:effectLst/>
                <a:latin typeface="+mn-lt"/>
                <a:ea typeface="+mn-ea"/>
                <a:cs typeface="+mn-cs"/>
              </a:rPr>
              <a:t>There are others such as </a:t>
            </a:r>
            <a:r>
              <a:rPr lang="en-US" altLang="en-US" dirty="0"/>
              <a:t> PNG (Portable Network Graphics)  DICOM (Digital Imaging and </a:t>
            </a:r>
            <a:r>
              <a:rPr lang="en-US" altLang="en-US" dirty="0" err="1"/>
              <a:t>COMmunication</a:t>
            </a:r>
            <a:r>
              <a:rPr lang="en-US" altLang="en-US" dirty="0"/>
              <a:t>)</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54</a:t>
            </a:fld>
            <a:endParaRPr lang="en-SG"/>
          </a:p>
        </p:txBody>
      </p:sp>
    </p:spTree>
    <p:extLst>
      <p:ext uri="{BB962C8B-B14F-4D97-AF65-F5344CB8AC3E}">
        <p14:creationId xmlns:p14="http://schemas.microsoft.com/office/powerpoint/2010/main" val="3147891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role of the DCT is to </a:t>
            </a:r>
            <a:r>
              <a:rPr lang="en-SG" sz="12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decompose </a:t>
            </a:r>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the original signal into its DC and AC components; the role of the IDCT is to </a:t>
            </a:r>
            <a:r>
              <a:rPr lang="en-SG" sz="1200" b="0" i="1" u="none" strike="noStrike" kern="1200" baseline="0" dirty="0">
                <a:solidFill>
                  <a:schemeClr val="tx1"/>
                </a:solidFill>
                <a:latin typeface="Times New Roman" panose="02020603050405020304" pitchFamily="18" charset="0"/>
                <a:ea typeface="+mn-ea"/>
                <a:cs typeface="Times New Roman" panose="02020603050405020304" pitchFamily="18" charset="0"/>
              </a:rPr>
              <a:t>reconstruct </a:t>
            </a:r>
            <a:r>
              <a:rPr lang="en-SG"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(re-compose) the signal.</a:t>
            </a:r>
          </a:p>
          <a:p>
            <a:r>
              <a:rPr lang="en-SG" dirty="0">
                <a:latin typeface="Times New Roman" panose="02020603050405020304" pitchFamily="18" charset="0"/>
                <a:cs typeface="Times New Roman" panose="02020603050405020304" pitchFamily="18" charset="0"/>
              </a:rPr>
              <a:t>Used in JPEG and the MPEG, H.261, and H.263 video compression algorithms, DCT techniques allow images to be represented in the frequency rather then time domain. Images can be represented in the frequency domain using less information than in the time domain. </a:t>
            </a:r>
          </a:p>
          <a:p>
            <a:endParaRPr lang="en-SG" dirty="0">
              <a:latin typeface="Times New Roman" panose="02020603050405020304" pitchFamily="18" charset="0"/>
              <a:cs typeface="Times New Roman" panose="02020603050405020304" pitchFamily="18" charset="0"/>
            </a:endParaRPr>
          </a:p>
          <a:p>
            <a:r>
              <a:rPr lang="en-SG" dirty="0">
                <a:latin typeface="Times New Roman" panose="02020603050405020304" pitchFamily="18" charset="0"/>
                <a:cs typeface="Times New Roman" panose="02020603050405020304" pitchFamily="18" charset="0"/>
              </a:rPr>
              <a:t>A mathematical transform that can be perfectly undone and which is useful in image compression. </a:t>
            </a:r>
          </a:p>
          <a:p>
            <a:endParaRPr lang="en-SG" dirty="0">
              <a:latin typeface="Times New Roman" panose="02020603050405020304" pitchFamily="18" charset="0"/>
              <a:cs typeface="Times New Roman" panose="02020603050405020304" pitchFamily="18" charset="0"/>
            </a:endParaRPr>
          </a:p>
          <a:p>
            <a:r>
              <a:rPr lang="en-SG" dirty="0">
                <a:latin typeface="Times New Roman" panose="02020603050405020304" pitchFamily="18" charset="0"/>
                <a:cs typeface="Times New Roman" panose="02020603050405020304" pitchFamily="18" charset="0"/>
              </a:rPr>
              <a:t>Many encoders perform a DCT on an eight-by-eight block of image data as the first step in the image compression process. The DCT converts the video data from the time domain into the frequency domain. The DCT takes each block, which is a 64-point discrete signal, and breaks it into 64 basis signals. The output of the operation is a set of 64 basis-signal amplitudes, called DCT coefficients. These coefficients are unique for each input signal. The DCT provides a basis for compression because most of the coefficients for a block will be zero (or close to zero) and do not need to be encoded</a:t>
            </a:r>
          </a:p>
          <a:p>
            <a:endParaRPr lang="en-SG" dirty="0">
              <a:latin typeface="Times New Roman" panose="02020603050405020304" pitchFamily="18" charset="0"/>
              <a:cs typeface="Times New Roman" panose="02020603050405020304" pitchFamily="18" charset="0"/>
            </a:endParaRPr>
          </a:p>
          <a:p>
            <a:r>
              <a:rPr lang="en-SG" dirty="0">
                <a:latin typeface="Times New Roman" panose="02020603050405020304" pitchFamily="18" charset="0"/>
                <a:cs typeface="Times New Roman" panose="02020603050405020304" pitchFamily="18" charset="0"/>
              </a:rPr>
              <a:t>The compression is achieved by applying the advantages of encoding DC terms (with a large dynamic range) with a large number of bits and low-frequency AC terms (a few, with a reduced dynamic range) with a reduced number of bits, and neglecting some high-frequency AC terms that have small dynamic ranges (most of them do not affect the visual quality of the picture).</a:t>
            </a:r>
          </a:p>
        </p:txBody>
      </p:sp>
      <p:sp>
        <p:nvSpPr>
          <p:cNvPr id="4" name="Slide Number Placeholder 3"/>
          <p:cNvSpPr>
            <a:spLocks noGrp="1"/>
          </p:cNvSpPr>
          <p:nvPr>
            <p:ph type="sldNum" sz="quarter" idx="10"/>
          </p:nvPr>
        </p:nvSpPr>
        <p:spPr/>
        <p:txBody>
          <a:bodyPr/>
          <a:lstStyle/>
          <a:p>
            <a:fld id="{6C5B0ED4-4FA3-4FBA-9866-8C0635CBFB4E}" type="slidenum">
              <a:rPr lang="en-SG" smtClean="0"/>
              <a:t>55</a:t>
            </a:fld>
            <a:endParaRPr lang="en-SG"/>
          </a:p>
        </p:txBody>
      </p:sp>
    </p:spTree>
    <p:extLst>
      <p:ext uri="{BB962C8B-B14F-4D97-AF65-F5344CB8AC3E}">
        <p14:creationId xmlns:p14="http://schemas.microsoft.com/office/powerpoint/2010/main" val="3675472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SG" dirty="0"/>
              <a:t>JPEG compression uses the 2D-DCT transform for both grayscale and </a:t>
            </a:r>
            <a:r>
              <a:rPr lang="en-SG" dirty="0" err="1"/>
              <a:t>color</a:t>
            </a:r>
            <a:r>
              <a:rPr lang="en-SG" dirty="0"/>
              <a:t> images in the YIQ </a:t>
            </a:r>
            <a:r>
              <a:rPr lang="en-SG" dirty="0" err="1"/>
              <a:t>color</a:t>
            </a:r>
            <a:r>
              <a:rPr lang="en-SG" dirty="0"/>
              <a:t> space. </a:t>
            </a:r>
          </a:p>
          <a:p>
            <a:pPr marL="0" indent="0">
              <a:buNone/>
            </a:pPr>
            <a:endParaRPr lang="en-SG" dirty="0"/>
          </a:p>
          <a:p>
            <a:pPr marL="0" indent="0">
              <a:buNone/>
            </a:pPr>
            <a:r>
              <a:rPr lang="en-SG" dirty="0"/>
              <a:t>We</a:t>
            </a:r>
            <a:r>
              <a:rPr lang="en-SG" baseline="0" dirty="0"/>
              <a:t> will just mention but not covered YIQ </a:t>
            </a:r>
            <a:r>
              <a:rPr lang="en-SG" baseline="0" dirty="0" err="1"/>
              <a:t>color</a:t>
            </a:r>
            <a:r>
              <a:rPr lang="en-SG" baseline="0" dirty="0"/>
              <a:t> space.</a:t>
            </a:r>
            <a:endParaRPr lang="en-SG" dirty="0"/>
          </a:p>
          <a:p>
            <a:pPr marL="0" indent="0">
              <a:buNone/>
            </a:pPr>
            <a:endParaRPr lang="en-SG" dirty="0"/>
          </a:p>
          <a:p>
            <a:pPr marL="0" indent="0">
              <a:buNone/>
            </a:pPr>
            <a:r>
              <a:rPr lang="en-SG" dirty="0"/>
              <a:t>JPEG uses different quality factors to normalize DCT coefﬁcients for the luminance(Y) channel and the chrominance (IQ) channels.</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56</a:t>
            </a:fld>
            <a:endParaRPr lang="en-SG"/>
          </a:p>
        </p:txBody>
      </p:sp>
    </p:spTree>
    <p:extLst>
      <p:ext uri="{BB962C8B-B14F-4D97-AF65-F5344CB8AC3E}">
        <p14:creationId xmlns:p14="http://schemas.microsoft.com/office/powerpoint/2010/main" val="1015119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SG" dirty="0"/>
              <a:t>JPEG</a:t>
            </a:r>
            <a:r>
              <a:rPr lang="en-SG" baseline="0" dirty="0"/>
              <a:t> encoder is shown. The first block is the Discrete Cosine Transform, DCT followed by quantization and the lossless encoding</a:t>
            </a:r>
          </a:p>
          <a:p>
            <a:pPr marL="0" indent="0">
              <a:buNone/>
            </a:pP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57</a:t>
            </a:fld>
            <a:endParaRPr lang="en-SG"/>
          </a:p>
        </p:txBody>
      </p:sp>
    </p:spTree>
    <p:extLst>
      <p:ext uri="{BB962C8B-B14F-4D97-AF65-F5344CB8AC3E}">
        <p14:creationId xmlns:p14="http://schemas.microsoft.com/office/powerpoint/2010/main" val="2193755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4 major building</a:t>
            </a:r>
            <a:r>
              <a:rPr lang="en-SG" baseline="0" dirty="0"/>
              <a:t> blocks</a:t>
            </a:r>
          </a:p>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Image/Block Preparation - Partitioning of input images into 8x8 sub-block of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lvl="0"/>
            <a:r>
              <a:rPr lang="en-US" sz="1200" dirty="0">
                <a:latin typeface="Times New Roman" panose="02020603050405020304" pitchFamily="18" charset="0"/>
                <a:cs typeface="Times New Roman" panose="02020603050405020304" pitchFamily="18" charset="0"/>
              </a:rPr>
              <a:t>Forward Discrete Cosine Transform, FDCT - Perform FDCT which lays the foundation for achieving data compression by concentrating most of the signal in the lower spatial frequencies. The coefficient with zero frequency in both dimensions is called the “DC coefficient: and the remaining 63 coefficients are called the “AC coefficients”.</a:t>
            </a:r>
            <a:endParaRPr lang="en-SG"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endParaRPr lang="en-SG"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Quantization– quantized using uniform quantization tables based upon psych visual experiments. This</a:t>
            </a:r>
            <a:r>
              <a:rPr lang="en-US" sz="1200" baseline="0" dirty="0">
                <a:latin typeface="Times New Roman" panose="02020603050405020304" pitchFamily="18" charset="0"/>
                <a:cs typeface="Times New Roman" panose="02020603050405020304" pitchFamily="18" charset="0"/>
              </a:rPr>
              <a:t> is the part that is responsible for the high compression ratio and it is irreversible portion. </a:t>
            </a:r>
            <a:r>
              <a:rPr lang="en-US" sz="1200" dirty="0"/>
              <a:t>Quantization divides the number of bits by a constant, then drops the fraction. This is done to optimize the number of bits and the number of 0s for each particular application.</a:t>
            </a:r>
          </a:p>
          <a:p>
            <a:pPr lvl="0"/>
            <a:endParaRPr lang="en-SG"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endParaRPr lang="en-SG" sz="1200" dirty="0">
              <a:latin typeface="Times New Roman" panose="02020603050405020304" pitchFamily="18" charset="0"/>
              <a:cs typeface="Times New Roman" panose="02020603050405020304" pitchFamily="18" charset="0"/>
            </a:endParaRPr>
          </a:p>
          <a:p>
            <a:pPr lvl="0"/>
            <a:r>
              <a:rPr lang="en-US" sz="1200" dirty="0">
                <a:latin typeface="Times New Roman" panose="02020603050405020304" pitchFamily="18" charset="0"/>
                <a:cs typeface="Times New Roman" panose="02020603050405020304" pitchFamily="18" charset="0"/>
              </a:rPr>
              <a:t>Entropy or lossless</a:t>
            </a:r>
            <a:r>
              <a:rPr lang="en-US" sz="1200" baseline="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Encoding - Zigzag – the scan is based upon that most of the high-frequency coefficients are zero. Encoding – uses Run length coding to generate intermediate sequence, and then Huffman coded for transmission or storage.</a:t>
            </a:r>
            <a:endParaRPr lang="en-SG"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latin typeface="Times New Roman" panose="02020603050405020304" pitchFamily="18" charset="0"/>
              <a:cs typeface="Times New Roman" panose="02020603050405020304" pitchFamily="18" charset="0"/>
            </a:endParaRPr>
          </a:p>
          <a:p>
            <a:endParaRPr lang="en-SG" baseline="0" dirty="0"/>
          </a:p>
          <a:p>
            <a:endParaRPr lang="en-SG" baseline="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58</a:t>
            </a:fld>
            <a:endParaRPr lang="en-SG"/>
          </a:p>
        </p:txBody>
      </p:sp>
    </p:spTree>
    <p:extLst>
      <p:ext uri="{BB962C8B-B14F-4D97-AF65-F5344CB8AC3E}">
        <p14:creationId xmlns:p14="http://schemas.microsoft.com/office/powerpoint/2010/main" val="3992484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Zig</a:t>
            </a:r>
            <a:r>
              <a:rPr lang="en-SG" baseline="0" dirty="0"/>
              <a:t> –Zag sequence</a:t>
            </a:r>
          </a:p>
          <a:p>
            <a:endParaRPr lang="en-S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Efficient encoding of the position of non-zero transform  coefficients: zig-zag-scan plus</a:t>
            </a:r>
            <a:r>
              <a:rPr lang="en-GB" baseline="0" dirty="0"/>
              <a:t> </a:t>
            </a:r>
            <a:r>
              <a:rPr lang="en-GB" dirty="0"/>
              <a:t> run-level-coding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59</a:t>
            </a:fld>
            <a:endParaRPr lang="en-SG"/>
          </a:p>
        </p:txBody>
      </p:sp>
    </p:spTree>
    <p:extLst>
      <p:ext uri="{BB962C8B-B14F-4D97-AF65-F5344CB8AC3E}">
        <p14:creationId xmlns:p14="http://schemas.microsoft.com/office/powerpoint/2010/main" val="329857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latin typeface="Times New Roman" panose="02020603050405020304" pitchFamily="18" charset="0"/>
                <a:cs typeface="Times New Roman" panose="02020603050405020304" pitchFamily="18" charset="0"/>
              </a:rPr>
              <a:t>The digital</a:t>
            </a:r>
            <a:r>
              <a:rPr lang="en-SG" baseline="0" dirty="0">
                <a:latin typeface="Times New Roman" panose="02020603050405020304" pitchFamily="18" charset="0"/>
                <a:cs typeface="Times New Roman" panose="02020603050405020304" pitchFamily="18" charset="0"/>
              </a:rPr>
              <a:t> revolution occurs when the masses started to own their digital cameras and computers in the 80s and when internet came along in the 90s, the digital world takes shape.</a:t>
            </a:r>
          </a:p>
          <a:p>
            <a:endParaRPr lang="en-SG" baseline="0" dirty="0">
              <a:latin typeface="Times New Roman" panose="02020603050405020304" pitchFamily="18" charset="0"/>
              <a:cs typeface="Times New Roman" panose="02020603050405020304" pitchFamily="18" charset="0"/>
            </a:endParaRPr>
          </a:p>
          <a:p>
            <a:r>
              <a:rPr lang="en-SG" baseline="0" dirty="0">
                <a:latin typeface="Times New Roman" panose="02020603050405020304" pitchFamily="18" charset="0"/>
                <a:cs typeface="Times New Roman" panose="02020603050405020304" pitchFamily="18" charset="0"/>
              </a:rPr>
              <a:t>Huge digital data were produced required larger and large amount of storage. The floppy disks gave way to hard disks.  There is huge demand for biomedical and satellite fields.</a:t>
            </a:r>
          </a:p>
          <a:p>
            <a:endParaRPr lang="en-SG" baseline="0" dirty="0">
              <a:latin typeface="Times New Roman" panose="02020603050405020304" pitchFamily="18" charset="0"/>
              <a:cs typeface="Times New Roman" panose="02020603050405020304" pitchFamily="18" charset="0"/>
            </a:endParaRPr>
          </a:p>
          <a:p>
            <a:r>
              <a:rPr lang="en-SG" baseline="0" dirty="0">
                <a:latin typeface="Times New Roman" panose="02020603050405020304" pitchFamily="18" charset="0"/>
                <a:cs typeface="Times New Roman" panose="02020603050405020304" pitchFamily="18" charset="0"/>
              </a:rPr>
              <a:t>Video recorders also came along where uncompressed video for 1 second takes up more than 20 Mega bytes of storage.</a:t>
            </a:r>
          </a:p>
          <a:p>
            <a:endParaRPr lang="en-SG" baseline="0" dirty="0">
              <a:latin typeface="Times New Roman" panose="02020603050405020304" pitchFamily="18" charset="0"/>
              <a:cs typeface="Times New Roman" panose="02020603050405020304" pitchFamily="18" charset="0"/>
            </a:endParaRPr>
          </a:p>
          <a:p>
            <a:r>
              <a:rPr lang="en-GB" sz="1200" b="0" i="0" kern="1200" dirty="0">
                <a:solidFill>
                  <a:schemeClr val="tx1"/>
                </a:solidFill>
                <a:effectLst/>
                <a:latin typeface="+mn-lt"/>
                <a:ea typeface="+mn-ea"/>
                <a:cs typeface="+mn-cs"/>
              </a:rPr>
              <a:t>The late 1990s saw a massive growth in the number of mobile phone users across the developed world. By the year 2000 there were over 500 million</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users in Europe alone. What was totally unexpected was the massive growth in the market for mobile multimedia around 2000</a:t>
            </a:r>
            <a:r>
              <a:rPr lang="en-GB" sz="1200" b="0" i="0" kern="1200" baseline="0" dirty="0">
                <a:solidFill>
                  <a:schemeClr val="tx1"/>
                </a:solidFill>
                <a:effectLst/>
                <a:latin typeface="+mn-lt"/>
                <a:ea typeface="+mn-ea"/>
                <a:cs typeface="+mn-cs"/>
              </a:rPr>
              <a:t> created by the </a:t>
            </a:r>
            <a:r>
              <a:rPr lang="en-GB" sz="1200" b="0" i="0" kern="1200" dirty="0">
                <a:solidFill>
                  <a:schemeClr val="tx1"/>
                </a:solidFill>
                <a:effectLst/>
                <a:latin typeface="+mn-lt"/>
                <a:ea typeface="+mn-ea"/>
                <a:cs typeface="+mn-cs"/>
              </a:rPr>
              <a:t>second generation, 2G cellular networks, wireless LANs and digital broadcast systems followed by Third Generation Mobile Systems. And now</a:t>
            </a:r>
            <a:r>
              <a:rPr lang="en-GB" sz="1200" b="0" i="0" kern="1200" baseline="0" dirty="0">
                <a:solidFill>
                  <a:schemeClr val="tx1"/>
                </a:solidFill>
                <a:effectLst/>
                <a:latin typeface="+mn-lt"/>
                <a:ea typeface="+mn-ea"/>
                <a:cs typeface="+mn-cs"/>
              </a:rPr>
              <a:t> we are going into 5G mobile communication!</a:t>
            </a: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6</a:t>
            </a:fld>
            <a:endParaRPr lang="en-SG"/>
          </a:p>
        </p:txBody>
      </p:sp>
    </p:spTree>
    <p:extLst>
      <p:ext uri="{BB962C8B-B14F-4D97-AF65-F5344CB8AC3E}">
        <p14:creationId xmlns:p14="http://schemas.microsoft.com/office/powerpoint/2010/main" val="2615365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block</a:t>
            </a:r>
            <a:r>
              <a:rPr lang="en-SG" baseline="0" dirty="0"/>
              <a:t> diagram showing the process of the original 8x8 block to the Run-length coding</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60</a:t>
            </a:fld>
            <a:endParaRPr lang="en-SG"/>
          </a:p>
        </p:txBody>
      </p:sp>
    </p:spTree>
    <p:extLst>
      <p:ext uri="{BB962C8B-B14F-4D97-AF65-F5344CB8AC3E}">
        <p14:creationId xmlns:p14="http://schemas.microsoft.com/office/powerpoint/2010/main" val="306881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3 steps</a:t>
            </a:r>
            <a:r>
              <a:rPr lang="en-SG" baseline="0" dirty="0"/>
              <a:t> for 2 dimensional JPEG grayscale compression</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61</a:t>
            </a:fld>
            <a:endParaRPr lang="en-SG"/>
          </a:p>
        </p:txBody>
      </p:sp>
    </p:spTree>
    <p:extLst>
      <p:ext uri="{BB962C8B-B14F-4D97-AF65-F5344CB8AC3E}">
        <p14:creationId xmlns:p14="http://schemas.microsoft.com/office/powerpoint/2010/main" val="3934738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little bit more complication for the JPEG colour image compression</a:t>
            </a:r>
            <a:r>
              <a:rPr lang="en-SG" baseline="0" dirty="0"/>
              <a:t> to do the transformation from RGB to </a:t>
            </a:r>
            <a:r>
              <a:rPr lang="en-SG" baseline="0" dirty="0" err="1"/>
              <a:t>UCbCR</a:t>
            </a:r>
            <a:r>
              <a:rPr lang="en-SG" baseline="0" dirty="0"/>
              <a:t> for a purpose.</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62</a:t>
            </a:fld>
            <a:endParaRPr lang="en-SG"/>
          </a:p>
        </p:txBody>
      </p:sp>
    </p:spTree>
    <p:extLst>
      <p:ext uri="{BB962C8B-B14F-4D97-AF65-F5344CB8AC3E}">
        <p14:creationId xmlns:p14="http://schemas.microsoft.com/office/powerpoint/2010/main" val="3367362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Similar</a:t>
            </a:r>
            <a:r>
              <a:rPr lang="en-SG" baseline="0" dirty="0"/>
              <a:t> processes such as performing DCT, quantization, zigzag ordering and Huffman coding</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63</a:t>
            </a:fld>
            <a:endParaRPr lang="en-SG"/>
          </a:p>
        </p:txBody>
      </p:sp>
    </p:spTree>
    <p:extLst>
      <p:ext uri="{BB962C8B-B14F-4D97-AF65-F5344CB8AC3E}">
        <p14:creationId xmlns:p14="http://schemas.microsoft.com/office/powerpoint/2010/main" val="33644936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a:t>
            </a:r>
            <a:r>
              <a:rPr lang="en-SG" baseline="0" dirty="0"/>
              <a:t> we include the Table specifications for both the </a:t>
            </a:r>
            <a:r>
              <a:rPr lang="en-SG" baseline="0" dirty="0" err="1"/>
              <a:t>quantizer</a:t>
            </a:r>
            <a:r>
              <a:rPr lang="en-SG" baseline="0" dirty="0"/>
              <a:t> and entropy or lossless encoder</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64</a:t>
            </a:fld>
            <a:endParaRPr lang="en-SG"/>
          </a:p>
        </p:txBody>
      </p:sp>
    </p:spTree>
    <p:extLst>
      <p:ext uri="{BB962C8B-B14F-4D97-AF65-F5344CB8AC3E}">
        <p14:creationId xmlns:p14="http://schemas.microsoft.com/office/powerpoint/2010/main" val="19881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Similar processes</a:t>
            </a:r>
            <a:r>
              <a:rPr lang="en-SG" baseline="0" dirty="0"/>
              <a:t> for MP3</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65</a:t>
            </a:fld>
            <a:endParaRPr lang="en-SG"/>
          </a:p>
        </p:txBody>
      </p:sp>
    </p:spTree>
    <p:extLst>
      <p:ext uri="{BB962C8B-B14F-4D97-AF65-F5344CB8AC3E}">
        <p14:creationId xmlns:p14="http://schemas.microsoft.com/office/powerpoint/2010/main" val="7377295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kern="1200" dirty="0">
                <a:solidFill>
                  <a:schemeClr val="tx1"/>
                </a:solidFill>
                <a:effectLst/>
                <a:latin typeface="Times New Roman" panose="02020603050405020304" pitchFamily="18" charset="0"/>
                <a:ea typeface="+mn-ea"/>
                <a:cs typeface="Times New Roman" panose="02020603050405020304" pitchFamily="18" charset="0"/>
              </a:rPr>
              <a:t>Digital</a:t>
            </a:r>
            <a:r>
              <a:rPr lang="en-SG" sz="1200" b="0" kern="1200" baseline="0" dirty="0">
                <a:solidFill>
                  <a:schemeClr val="tx1"/>
                </a:solidFill>
                <a:effectLst/>
                <a:latin typeface="Times New Roman" panose="02020603050405020304" pitchFamily="18" charset="0"/>
                <a:ea typeface="+mn-ea"/>
                <a:cs typeface="Times New Roman" panose="02020603050405020304" pitchFamily="18" charset="0"/>
              </a:rPr>
              <a:t> Audio compression is a huge topic.</a:t>
            </a:r>
          </a:p>
          <a:p>
            <a:endParaRPr lang="en-SG" sz="1200" b="0" kern="1200" dirty="0">
              <a:solidFill>
                <a:schemeClr val="tx1"/>
              </a:solidFill>
              <a:effectLst/>
              <a:latin typeface="Times New Roman" panose="02020603050405020304" pitchFamily="18" charset="0"/>
              <a:ea typeface="+mn-ea"/>
              <a:cs typeface="Times New Roman" panose="02020603050405020304" pitchFamily="18" charset="0"/>
            </a:endParaRPr>
          </a:p>
          <a:p>
            <a:r>
              <a:rPr lang="en-SG" sz="5100" dirty="0"/>
              <a:t>A simple and widely used audio compression method is Adaptive Delta Pulse Code Modulation (ADPCM). In ADPCM, the</a:t>
            </a:r>
            <a:r>
              <a:rPr lang="en-SG" sz="5100" baseline="0" dirty="0"/>
              <a:t> dynamics in real audio signals, we have quiet periods and low periods. In quiet periods where there is low variance of the amplitude, we can encode the signal with fewer bits than in loud period. </a:t>
            </a:r>
          </a:p>
          <a:p>
            <a:endParaRPr lang="en-SG" sz="5100" baseline="0" dirty="0"/>
          </a:p>
          <a:p>
            <a:r>
              <a:rPr lang="en-SG" sz="5100" baseline="0" dirty="0"/>
              <a:t>Audio compression can based on sematic irrelevance. It means that we remove those parts of the signal at the source that the receiver will not be able to hear anyway.</a:t>
            </a:r>
          </a:p>
          <a:p>
            <a:endParaRPr lang="en-SG" sz="5100" baseline="0" dirty="0"/>
          </a:p>
          <a:p>
            <a:r>
              <a:rPr lang="en-SG" sz="5100" baseline="0" dirty="0"/>
              <a:t>Without going into too much detail, the followings are other audio compression standards.</a:t>
            </a:r>
          </a:p>
          <a:p>
            <a:endParaRPr lang="en-SG" sz="5100" baseline="0" dirty="0"/>
          </a:p>
          <a:p>
            <a:r>
              <a:rPr lang="en-SG" sz="5100" baseline="0" dirty="0"/>
              <a:t>MPEG stands for Moving Picture Experts Group. It is a committee of ISO, </a:t>
            </a:r>
            <a:r>
              <a:rPr lang="en-GB" sz="1200" b="0" i="0" kern="1200" dirty="0">
                <a:solidFill>
                  <a:schemeClr val="tx1"/>
                </a:solidFill>
                <a:effectLst/>
                <a:latin typeface="+mn-lt"/>
                <a:ea typeface="+mn-ea"/>
                <a:cs typeface="+mn-cs"/>
              </a:rPr>
              <a:t>International Organization for Standardization</a:t>
            </a:r>
            <a:r>
              <a:rPr lang="en-GB" sz="1200" b="0" i="0" kern="1200" baseline="0" dirty="0">
                <a:solidFill>
                  <a:schemeClr val="tx1"/>
                </a:solidFill>
                <a:effectLst/>
                <a:latin typeface="+mn-lt"/>
                <a:ea typeface="+mn-ea"/>
                <a:cs typeface="+mn-cs"/>
              </a:rPr>
              <a:t> where the</a:t>
            </a:r>
            <a:r>
              <a:rPr lang="en-GB" sz="1200" b="0" i="0" kern="1200" dirty="0">
                <a:solidFill>
                  <a:schemeClr val="tx1"/>
                </a:solidFill>
                <a:effectLst/>
                <a:latin typeface="+mn-lt"/>
                <a:ea typeface="+mn-ea"/>
                <a:cs typeface="+mn-cs"/>
              </a:rPr>
              <a:t> development  and publication</a:t>
            </a:r>
            <a:r>
              <a:rPr lang="en-GB" sz="1200" b="0" i="0" kern="1200" baseline="0" dirty="0">
                <a:solidFill>
                  <a:schemeClr val="tx1"/>
                </a:solidFill>
                <a:effectLst/>
                <a:latin typeface="+mn-lt"/>
                <a:ea typeface="+mn-ea"/>
                <a:cs typeface="+mn-cs"/>
              </a:rPr>
              <a:t> of</a:t>
            </a:r>
            <a:r>
              <a:rPr lang="en-GB" sz="1200" b="0" i="0" kern="1200" dirty="0">
                <a:solidFill>
                  <a:schemeClr val="tx1"/>
                </a:solidFill>
                <a:effectLst/>
                <a:latin typeface="+mn-lt"/>
                <a:ea typeface="+mn-ea"/>
                <a:cs typeface="+mn-cs"/>
              </a:rPr>
              <a:t> International Standards.</a:t>
            </a:r>
          </a:p>
          <a:p>
            <a:endParaRPr lang="en-SG" sz="5100" dirty="0"/>
          </a:p>
          <a:p>
            <a:r>
              <a:rPr lang="en-SG" sz="5100" dirty="0"/>
              <a:t>MPEG Audio Compression besides video standards</a:t>
            </a:r>
          </a:p>
          <a:p>
            <a:pPr lvl="1"/>
            <a:r>
              <a:rPr lang="en-US" sz="5100" dirty="0"/>
              <a:t>MPEG-1 (1991) CD quality audio</a:t>
            </a:r>
          </a:p>
          <a:p>
            <a:pPr lvl="1"/>
            <a:r>
              <a:rPr lang="en-US" sz="5100" dirty="0"/>
              <a:t>The goal of MPEG-1 is to compress a video signal (with audio) to a data stream of 1.5 Mbit</a:t>
            </a:r>
            <a:r>
              <a:rPr lang="en-US" sz="5100" baseline="0" dirty="0"/>
              <a:t> per second.</a:t>
            </a:r>
            <a:endParaRPr lang="en-US" sz="5100" dirty="0"/>
          </a:p>
          <a:p>
            <a:pPr lvl="1"/>
            <a:r>
              <a:rPr lang="en-US" sz="5100" dirty="0"/>
              <a:t>MPEG-2 (1994) Multi-channel surround sound</a:t>
            </a:r>
          </a:p>
          <a:p>
            <a:pPr lvl="1"/>
            <a:r>
              <a:rPr lang="en-US" sz="5100" dirty="0"/>
              <a:t>MPEG-4 (1998) MIDI, speech </a:t>
            </a:r>
            <a:r>
              <a:rPr lang="en-US" sz="5100" dirty="0" err="1"/>
              <a:t>etc</a:t>
            </a:r>
            <a:endParaRPr lang="en-US" sz="5100" dirty="0"/>
          </a:p>
          <a:p>
            <a:r>
              <a:rPr lang="en-US" sz="5100" dirty="0"/>
              <a:t>MPEG-1 defined three downward compatible </a:t>
            </a:r>
            <a:r>
              <a:rPr lang="en-US" sz="5100" b="1" dirty="0"/>
              <a:t>layers </a:t>
            </a:r>
            <a:r>
              <a:rPr lang="en-US" sz="5100" dirty="0"/>
              <a:t>of audio compression</a:t>
            </a:r>
          </a:p>
          <a:p>
            <a:pPr lvl="1"/>
            <a:r>
              <a:rPr lang="en-SG" sz="5100" dirty="0"/>
              <a:t>For our case, we will only touch on layer 3 - </a:t>
            </a:r>
            <a:r>
              <a:rPr lang="en-US" sz="5100" dirty="0"/>
              <a:t>music (MPEG-1 layer 3 == mp3)</a:t>
            </a:r>
          </a:p>
          <a:p>
            <a:endParaRPr lang="en-SG" sz="12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66</a:t>
            </a:fld>
            <a:endParaRPr lang="en-SG"/>
          </a:p>
        </p:txBody>
      </p:sp>
    </p:spTree>
    <p:extLst>
      <p:ext uri="{BB962C8B-B14F-4D97-AF65-F5344CB8AC3E}">
        <p14:creationId xmlns:p14="http://schemas.microsoft.com/office/powerpoint/2010/main" val="12768521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lot have</a:t>
            </a:r>
            <a:r>
              <a:rPr lang="en-SG" baseline="0" dirty="0"/>
              <a:t> been shown in the previous many slides, DCT, Discrete Cosine Transform</a:t>
            </a:r>
          </a:p>
          <a:p>
            <a:endParaRPr lang="en-SG" baseline="0" dirty="0"/>
          </a:p>
          <a:p>
            <a:r>
              <a:rPr lang="en-SG" baseline="0" dirty="0"/>
              <a:t>We will look into one dimensional DCT.</a:t>
            </a:r>
          </a:p>
          <a:p>
            <a:endParaRPr lang="en-SG" baseline="0" dirty="0"/>
          </a:p>
          <a:p>
            <a:r>
              <a:rPr lang="en-SG" baseline="0" dirty="0"/>
              <a:t>The formula is shown in the slide</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67</a:t>
            </a:fld>
            <a:endParaRPr lang="en-SG"/>
          </a:p>
        </p:txBody>
      </p:sp>
    </p:spTree>
    <p:extLst>
      <p:ext uri="{BB962C8B-B14F-4D97-AF65-F5344CB8AC3E}">
        <p14:creationId xmlns:p14="http://schemas.microsoft.com/office/powerpoint/2010/main" val="515174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formula, we can</a:t>
            </a:r>
            <a:r>
              <a:rPr lang="en-SG" baseline="0" dirty="0"/>
              <a:t> transform the discrete time signal, x n into the equivalent form X DCT coefficients using the formula</a:t>
            </a:r>
          </a:p>
          <a:p>
            <a:r>
              <a:rPr lang="en-SG" baseline="0" dirty="0"/>
              <a:t>Or using </a:t>
            </a:r>
            <a:r>
              <a:rPr lang="en-SG" baseline="0" dirty="0" err="1"/>
              <a:t>Matlab</a:t>
            </a:r>
            <a:r>
              <a:rPr lang="en-SG" baseline="0" dirty="0"/>
              <a:t> command</a:t>
            </a:r>
          </a:p>
          <a:p>
            <a:endParaRPr lang="en-SG" baseline="0" dirty="0"/>
          </a:p>
          <a:p>
            <a:r>
              <a:rPr lang="en-SG" baseline="0" dirty="0"/>
              <a:t>What do you think the values of X DCT  if the coefficients of x n are the same?</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68</a:t>
            </a:fld>
            <a:endParaRPr lang="en-SG"/>
          </a:p>
        </p:txBody>
      </p:sp>
    </p:spTree>
    <p:extLst>
      <p:ext uri="{BB962C8B-B14F-4D97-AF65-F5344CB8AC3E}">
        <p14:creationId xmlns:p14="http://schemas.microsoft.com/office/powerpoint/2010/main" val="39542749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Small</a:t>
            </a:r>
            <a:r>
              <a:rPr lang="en-SG" baseline="0" dirty="0"/>
              <a:t> cap, x – discrete time , time domain</a:t>
            </a:r>
          </a:p>
          <a:p>
            <a:r>
              <a:rPr lang="en-SG" baseline="0" dirty="0"/>
              <a:t>Big cap, X – frequency domain</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69</a:t>
            </a:fld>
            <a:endParaRPr lang="en-SG"/>
          </a:p>
        </p:txBody>
      </p:sp>
    </p:spTree>
    <p:extLst>
      <p:ext uri="{BB962C8B-B14F-4D97-AF65-F5344CB8AC3E}">
        <p14:creationId xmlns:p14="http://schemas.microsoft.com/office/powerpoint/2010/main" val="3731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Fraunhofer</a:t>
            </a:r>
            <a:r>
              <a:rPr lang="en-US" sz="1200" kern="1200" dirty="0">
                <a:solidFill>
                  <a:schemeClr val="tx1"/>
                </a:solidFill>
                <a:effectLst/>
                <a:latin typeface="+mn-lt"/>
                <a:ea typeface="+mn-ea"/>
                <a:cs typeface="+mn-cs"/>
              </a:rPr>
              <a:t>-Institute IOSB develops a software module for content based image retrieval which the demonstration software can be obtained at Given an input image, the aim of the software is to find those images within an image database which show the same object or scene as the input image. With such enormous amount of images to be stored and retrieved, the compression technology is critical to keep the size of the images small and also fast retrieval.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start to see the multimedia application in this area where security check and matching</a:t>
            </a:r>
            <a:r>
              <a:rPr lang="en-US" sz="1200" kern="1200" baseline="0" dirty="0">
                <a:solidFill>
                  <a:schemeClr val="tx1"/>
                </a:solidFill>
                <a:effectLst/>
                <a:latin typeface="+mn-lt"/>
                <a:ea typeface="+mn-ea"/>
                <a:cs typeface="+mn-cs"/>
              </a:rPr>
              <a:t> applications. The size of the data becomes critical and it will also affect the speed of service.</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a:t>
            </a:fld>
            <a:endParaRPr lang="en-SG"/>
          </a:p>
        </p:txBody>
      </p:sp>
    </p:spTree>
    <p:extLst>
      <p:ext uri="{BB962C8B-B14F-4D97-AF65-F5344CB8AC3E}">
        <p14:creationId xmlns:p14="http://schemas.microsoft.com/office/powerpoint/2010/main" val="1156462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Two dimensional DCT and its formulae</a:t>
            </a:r>
          </a:p>
        </p:txBody>
      </p:sp>
      <p:sp>
        <p:nvSpPr>
          <p:cNvPr id="4" name="Slide Number Placeholder 3"/>
          <p:cNvSpPr>
            <a:spLocks noGrp="1"/>
          </p:cNvSpPr>
          <p:nvPr>
            <p:ph type="sldNum" sz="quarter" idx="10"/>
          </p:nvPr>
        </p:nvSpPr>
        <p:spPr/>
        <p:txBody>
          <a:bodyPr/>
          <a:lstStyle/>
          <a:p>
            <a:fld id="{6C5B0ED4-4FA3-4FBA-9866-8C0635CBFB4E}" type="slidenum">
              <a:rPr lang="en-SG" smtClean="0"/>
              <a:t>71</a:t>
            </a:fld>
            <a:endParaRPr lang="en-SG"/>
          </a:p>
        </p:txBody>
      </p:sp>
    </p:spTree>
    <p:extLst>
      <p:ext uri="{BB962C8B-B14F-4D97-AF65-F5344CB8AC3E}">
        <p14:creationId xmlns:p14="http://schemas.microsoft.com/office/powerpoint/2010/main" val="2782916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many other </a:t>
            </a:r>
            <a:r>
              <a:rPr lang="en-SG" baseline="0" dirty="0"/>
              <a:t>Transform methods such as  Wavelet transform which is more advanced.</a:t>
            </a:r>
          </a:p>
          <a:p>
            <a:endParaRPr lang="en-SG" baseline="0" dirty="0"/>
          </a:p>
          <a:p>
            <a:r>
              <a:rPr lang="en-SG" baseline="0" dirty="0"/>
              <a:t>We have shown a short summary of the DCT here</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72</a:t>
            </a:fld>
            <a:endParaRPr lang="en-SG"/>
          </a:p>
        </p:txBody>
      </p:sp>
    </p:spTree>
    <p:extLst>
      <p:ext uri="{BB962C8B-B14F-4D97-AF65-F5344CB8AC3E}">
        <p14:creationId xmlns:p14="http://schemas.microsoft.com/office/powerpoint/2010/main" val="2226920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a:t>
            </a:r>
            <a:r>
              <a:rPr lang="en-SG" baseline="0" dirty="0"/>
              <a:t> </a:t>
            </a:r>
            <a:r>
              <a:rPr lang="en-SG" baseline="0" dirty="0" err="1"/>
              <a:t>Matlab</a:t>
            </a:r>
            <a:r>
              <a:rPr lang="en-SG" baseline="0" dirty="0"/>
              <a:t> can help us to calculate the coefficients quite easily</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73</a:t>
            </a:fld>
            <a:endParaRPr lang="en-SG"/>
          </a:p>
        </p:txBody>
      </p:sp>
    </p:spTree>
    <p:extLst>
      <p:ext uri="{BB962C8B-B14F-4D97-AF65-F5344CB8AC3E}">
        <p14:creationId xmlns:p14="http://schemas.microsoft.com/office/powerpoint/2010/main" val="4150863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a:t>
            </a:r>
            <a:r>
              <a:rPr lang="en-GB" sz="1200" b="0" i="0" kern="1200" baseline="0" dirty="0">
                <a:solidFill>
                  <a:schemeClr val="tx1"/>
                </a:solidFill>
                <a:effectLst/>
                <a:latin typeface="+mn-lt"/>
                <a:ea typeface="+mn-ea"/>
                <a:cs typeface="+mn-cs"/>
              </a:rPr>
              <a:t> are four types of MPEG frames.</a:t>
            </a:r>
          </a:p>
          <a:p>
            <a:endParaRPr lang="en-GB"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a:solidFill>
                  <a:schemeClr val="tx1"/>
                </a:solidFill>
                <a:effectLst/>
                <a:latin typeface="+mn-lt"/>
                <a:ea typeface="+mn-ea"/>
                <a:cs typeface="+mn-cs"/>
              </a:rPr>
              <a:t>Intra-frame (I-frame) – Intra-coded full image, very similar to the JPEG image, encoded with Discrete Cosine Transform, DCT, quantization, run-length coding and Huffman coding. </a:t>
            </a:r>
            <a:r>
              <a:rPr lang="en-GB" sz="1200" b="0" i="0" kern="1200" dirty="0">
                <a:solidFill>
                  <a:schemeClr val="tx1"/>
                </a:solidFill>
                <a:effectLst/>
                <a:latin typeface="+mn-lt"/>
                <a:ea typeface="+mn-ea"/>
                <a:cs typeface="+mn-cs"/>
              </a:rPr>
              <a:t>I-pictures are compressed independently (similar to JPEG images). This means they're ideal when the image changes a lot, but take up a lot of bits. So if you use too many I-pictures, you will need an overall higher bitrate to keep the quality up.</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Predicted frame (P-frame)  uses delta encoding. The P frame refers to preceding I and P-frames.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B-frame (Interpolated or bidirectional frame, bidirectional predictive coded pictures. The B frames refers to proceeding and succeeding frames, interpolated the data and encoded the differences.</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D-frame is the DC code picture, only the DC coefficient of each block is coded for previews.</a:t>
            </a:r>
          </a:p>
          <a:p>
            <a:endParaRPr lang="en-GB" sz="1200" b="0" i="0" kern="1200" baseline="0" dirty="0">
              <a:solidFill>
                <a:schemeClr val="tx1"/>
              </a:solidFill>
              <a:effectLst/>
              <a:latin typeface="+mn-lt"/>
              <a:ea typeface="+mn-ea"/>
              <a:cs typeface="+mn-cs"/>
            </a:endParaRPr>
          </a:p>
          <a:p>
            <a:endParaRPr lang="en-GB" sz="1200" b="0" i="0" kern="1200" baseline="0" dirty="0">
              <a:solidFill>
                <a:schemeClr val="tx1"/>
              </a:solidFill>
              <a:effectLst/>
              <a:latin typeface="+mn-lt"/>
              <a:ea typeface="+mn-ea"/>
              <a:cs typeface="+mn-cs"/>
            </a:endParaRPr>
          </a:p>
          <a:p>
            <a:endParaRPr lang="en-GB" sz="1200" b="0" i="0" kern="1200" baseline="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74</a:t>
            </a:fld>
            <a:endParaRPr lang="en-SG"/>
          </a:p>
        </p:txBody>
      </p:sp>
    </p:spTree>
    <p:extLst>
      <p:ext uri="{BB962C8B-B14F-4D97-AF65-F5344CB8AC3E}">
        <p14:creationId xmlns:p14="http://schemas.microsoft.com/office/powerpoint/2010/main" val="3815963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a:t>
            </a:r>
            <a:r>
              <a:rPr lang="en-GB" sz="1200" b="0" i="0" kern="1200" baseline="0" dirty="0">
                <a:solidFill>
                  <a:schemeClr val="tx1"/>
                </a:solidFill>
                <a:effectLst/>
                <a:latin typeface="+mn-lt"/>
                <a:ea typeface="+mn-ea"/>
                <a:cs typeface="+mn-cs"/>
              </a:rPr>
              <a:t> repeat </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I-frame</a:t>
            </a:r>
            <a:r>
              <a:rPr lang="en-GB" sz="1200" b="0" i="0" kern="1200" baseline="0" dirty="0">
                <a:solidFill>
                  <a:schemeClr val="tx1"/>
                </a:solidFill>
                <a:effectLst/>
                <a:latin typeface="+mn-lt"/>
                <a:ea typeface="+mn-ea"/>
                <a:cs typeface="+mn-cs"/>
              </a:rPr>
              <a:t> is </a:t>
            </a:r>
            <a:r>
              <a:rPr lang="en-GB" sz="1200" b="0" i="0" kern="1200" dirty="0">
                <a:solidFill>
                  <a:schemeClr val="tx1"/>
                </a:solidFill>
                <a:effectLst/>
                <a:latin typeface="+mn-lt"/>
                <a:ea typeface="+mn-ea"/>
                <a:cs typeface="+mn-cs"/>
              </a:rPr>
              <a:t>as known as a </a:t>
            </a:r>
            <a:r>
              <a:rPr lang="en-GB" sz="1200" b="0" i="0" kern="1200" dirty="0" err="1">
                <a:solidFill>
                  <a:schemeClr val="tx1"/>
                </a:solidFill>
                <a:effectLst/>
                <a:latin typeface="+mn-lt"/>
                <a:ea typeface="+mn-ea"/>
                <a:cs typeface="+mn-cs"/>
              </a:rPr>
              <a:t>keyframe</a:t>
            </a:r>
            <a:r>
              <a:rPr lang="en-GB" sz="1200" b="0" i="0" kern="1200" dirty="0">
                <a:solidFill>
                  <a:schemeClr val="tx1"/>
                </a:solidFill>
                <a:effectLst/>
                <a:latin typeface="+mn-lt"/>
                <a:ea typeface="+mn-ea"/>
                <a:cs typeface="+mn-cs"/>
              </a:rPr>
              <a:t>, this is a full frame image of the video.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P-frame is</a:t>
            </a:r>
            <a:r>
              <a:rPr lang="en-GB" sz="1200" b="0" i="0" kern="1200" baseline="0" dirty="0">
                <a:solidFill>
                  <a:schemeClr val="tx1"/>
                </a:solidFill>
                <a:effectLst/>
                <a:latin typeface="+mn-lt"/>
                <a:ea typeface="+mn-ea"/>
                <a:cs typeface="+mn-cs"/>
              </a:rPr>
              <a:t> known as </a:t>
            </a:r>
            <a:r>
              <a:rPr lang="en-GB" sz="1200" b="0" i="0" kern="1200" dirty="0">
                <a:solidFill>
                  <a:schemeClr val="tx1"/>
                </a:solidFill>
                <a:effectLst/>
                <a:latin typeface="+mn-lt"/>
                <a:ea typeface="+mn-ea"/>
                <a:cs typeface="+mn-cs"/>
              </a:rPr>
              <a:t> predictive frame, this is a delta frame that only contains some of the image. It will look backwards toward an </a:t>
            </a:r>
            <a:r>
              <a:rPr lang="en-GB" sz="1200" b="0" i="0" kern="1200" dirty="0" err="1">
                <a:solidFill>
                  <a:schemeClr val="tx1"/>
                </a:solidFill>
                <a:effectLst/>
                <a:latin typeface="+mn-lt"/>
                <a:ea typeface="+mn-ea"/>
                <a:cs typeface="+mn-cs"/>
              </a:rPr>
              <a:t>i</a:t>
            </a:r>
            <a:r>
              <a:rPr lang="en-GB" sz="1200" b="0" i="0" kern="1200" dirty="0">
                <a:solidFill>
                  <a:schemeClr val="tx1"/>
                </a:solidFill>
                <a:effectLst/>
                <a:latin typeface="+mn-lt"/>
                <a:ea typeface="+mn-ea"/>
                <a:cs typeface="+mn-cs"/>
              </a:rPr>
              <a:t>-frame or another p-frame to see if part of the image is the same. If so, that portion will be excluded to save space.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B-frame</a:t>
            </a:r>
            <a:r>
              <a:rPr lang="en-GB" sz="1200" b="0" i="0" kern="1200" baseline="0" dirty="0">
                <a:solidFill>
                  <a:schemeClr val="tx1"/>
                </a:solidFill>
                <a:effectLst/>
                <a:latin typeface="+mn-lt"/>
                <a:ea typeface="+mn-ea"/>
                <a:cs typeface="+mn-cs"/>
              </a:rPr>
              <a:t> is known as</a:t>
            </a:r>
            <a:r>
              <a:rPr lang="en-GB" sz="1200" b="0" i="0" kern="1200" dirty="0">
                <a:solidFill>
                  <a:schemeClr val="tx1"/>
                </a:solidFill>
                <a:effectLst/>
                <a:latin typeface="+mn-lt"/>
                <a:ea typeface="+mn-ea"/>
                <a:cs typeface="+mn-cs"/>
              </a:rPr>
              <a:t> bi-directional predictive frame, this is a delta frame that also only contains some of the image. The difference between this and a p-frame, though, is that it can look backwards or forwards for other delta frames or </a:t>
            </a:r>
            <a:r>
              <a:rPr lang="en-GB" sz="1200" b="0" i="0" kern="1200" dirty="0" err="1">
                <a:solidFill>
                  <a:schemeClr val="tx1"/>
                </a:solidFill>
                <a:effectLst/>
                <a:latin typeface="+mn-lt"/>
                <a:ea typeface="+mn-ea"/>
                <a:cs typeface="+mn-cs"/>
              </a:rPr>
              <a:t>i</a:t>
            </a:r>
            <a:r>
              <a:rPr lang="en-GB" sz="1200" b="0" i="0" kern="1200" dirty="0">
                <a:solidFill>
                  <a:schemeClr val="tx1"/>
                </a:solidFill>
                <a:effectLst/>
                <a:latin typeface="+mn-lt"/>
                <a:ea typeface="+mn-ea"/>
                <a:cs typeface="+mn-cs"/>
              </a:rPr>
              <a:t>-frames when choosing what details to leave out as they exist in another frame. As a result, b-frames offer improved compression without detracting from the viewing experience. </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75</a:t>
            </a:fld>
            <a:endParaRPr lang="en-SG"/>
          </a:p>
        </p:txBody>
      </p:sp>
    </p:spTree>
    <p:extLst>
      <p:ext uri="{BB962C8B-B14F-4D97-AF65-F5344CB8AC3E}">
        <p14:creationId xmlns:p14="http://schemas.microsoft.com/office/powerpoint/2010/main" val="432138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MPEG is also a </a:t>
            </a:r>
            <a:r>
              <a:rPr lang="en-GB" sz="1200" b="0" i="0" u="none" strike="noStrike" kern="1200" baseline="0" dirty="0" err="1">
                <a:solidFill>
                  <a:schemeClr val="tx1"/>
                </a:solidFill>
                <a:latin typeface="+mn-lt"/>
                <a:ea typeface="+mn-ea"/>
                <a:cs typeface="+mn-cs"/>
              </a:rPr>
              <a:t>Lossy</a:t>
            </a:r>
            <a:r>
              <a:rPr lang="en-GB" sz="1200" b="0" i="0" u="none" strike="noStrike" kern="1200" baseline="0" dirty="0">
                <a:solidFill>
                  <a:schemeClr val="tx1"/>
                </a:solidFill>
                <a:latin typeface="+mn-lt"/>
                <a:ea typeface="+mn-ea"/>
                <a:cs typeface="+mn-cs"/>
              </a:rPr>
              <a:t> Compression technique. It is a way to encode the moving images and audio included in it.</a:t>
            </a:r>
          </a:p>
          <a:p>
            <a:endParaRPr lang="en-GB" sz="1200" b="0" i="0" u="none" strike="noStrike" kern="1200" baseline="0" dirty="0">
              <a:solidFill>
                <a:schemeClr val="tx1"/>
              </a:solidFill>
              <a:latin typeface="+mn-lt"/>
              <a:ea typeface="+mn-ea"/>
              <a:cs typeface="+mn-cs"/>
            </a:endParaRPr>
          </a:p>
          <a:p>
            <a:pPr eaLnBrk="1" fontAlgn="auto" hangingPunct="1">
              <a:spcAft>
                <a:spcPts val="0"/>
              </a:spcAft>
              <a:buFont typeface="Arial" panose="020B0604020202020204" pitchFamily="34" charset="0"/>
              <a:buNone/>
              <a:defRPr/>
            </a:pPr>
            <a:r>
              <a:rPr lang="en-US" sz="1200" b="1" dirty="0">
                <a:solidFill>
                  <a:schemeClr val="tx2"/>
                </a:solidFill>
              </a:rPr>
              <a:t>Redundancy</a:t>
            </a:r>
            <a:r>
              <a:rPr lang="en-US" sz="1200" b="1" dirty="0"/>
              <a:t> </a:t>
            </a:r>
            <a:r>
              <a:rPr lang="en-US" sz="1200" dirty="0"/>
              <a:t>refers to the amount of wasted space consumed by storage media to record picture information in a digital image. </a:t>
            </a:r>
          </a:p>
          <a:p>
            <a:pPr eaLnBrk="1" fontAlgn="auto" hangingPunct="1">
              <a:spcAft>
                <a:spcPts val="0"/>
              </a:spcAft>
              <a:buFont typeface="Arial" panose="020B0604020202020204" pitchFamily="34" charset="0"/>
              <a:buNone/>
              <a:defRPr/>
            </a:pPr>
            <a:r>
              <a:rPr lang="en-US" sz="1200" dirty="0"/>
              <a:t>Image compression is achieved by exploiting redundancies in the image. These redundancies could be spatial, spectral, or temporal redundancy.</a:t>
            </a:r>
          </a:p>
          <a:p>
            <a:pPr eaLnBrk="1" fontAlgn="auto" hangingPunct="1">
              <a:spcAft>
                <a:spcPts val="0"/>
              </a:spcAft>
              <a:buFont typeface="Arial" panose="020B0604020202020204" pitchFamily="34" charset="0"/>
              <a:buNone/>
              <a:defRPr/>
            </a:pPr>
            <a:r>
              <a:rPr lang="en-US" sz="1200" b="1" dirty="0">
                <a:solidFill>
                  <a:schemeClr val="tx2"/>
                </a:solidFill>
              </a:rPr>
              <a:t>Spatial redundancy: </a:t>
            </a:r>
            <a:r>
              <a:rPr lang="en-US" sz="1200" dirty="0"/>
              <a:t>elements that are duplicated within a structure, such as neighboring pixels in a still image. Exploiting spatial redundancy is how compression is performed. </a:t>
            </a:r>
          </a:p>
          <a:p>
            <a:pPr eaLnBrk="1" fontAlgn="auto" hangingPunct="1">
              <a:spcAft>
                <a:spcPts val="0"/>
              </a:spcAft>
              <a:buFont typeface="Arial" panose="020B0604020202020204" pitchFamily="34" charset="0"/>
              <a:buNone/>
              <a:defRPr/>
            </a:pPr>
            <a:r>
              <a:rPr lang="en-US" sz="1200" b="1" dirty="0">
                <a:solidFill>
                  <a:schemeClr val="tx2"/>
                </a:solidFill>
              </a:rPr>
              <a:t>Spectral redundancy </a:t>
            </a:r>
            <a:r>
              <a:rPr lang="en-US" sz="1200" dirty="0"/>
              <a:t>is due to correlation between different color planes. </a:t>
            </a:r>
          </a:p>
          <a:p>
            <a:pPr eaLnBrk="1" fontAlgn="auto" hangingPunct="1">
              <a:spcAft>
                <a:spcPts val="0"/>
              </a:spcAft>
              <a:buFont typeface="Arial" panose="020B0604020202020204" pitchFamily="34" charset="0"/>
              <a:buNone/>
              <a:defRPr/>
            </a:pPr>
            <a:r>
              <a:rPr lang="en-US" sz="1200" b="1" dirty="0">
                <a:solidFill>
                  <a:schemeClr val="tx2"/>
                </a:solidFill>
              </a:rPr>
              <a:t>Temporal redundancy: </a:t>
            </a:r>
            <a:r>
              <a:rPr lang="en-US" sz="1200" dirty="0"/>
              <a:t>pixels in two video frames that have the same values in the same location. It is due to correlation between different frames in a sequence of images such as in videoconferencing applications in broadcast images.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sz="1200" dirty="0"/>
              <a:t>For example, in a static scene in which someone is talking, most frames are the same except for the segment around the speaker’s lips, which changes from one frame to the next.</a:t>
            </a:r>
          </a:p>
          <a:p>
            <a:pPr eaLnBrk="1" fontAlgn="auto" hangingPunct="1">
              <a:spcAft>
                <a:spcPts val="0"/>
              </a:spcAft>
              <a:buFont typeface="Arial" panose="020B0604020202020204" pitchFamily="34" charset="0"/>
              <a:buNone/>
              <a:defRPr/>
            </a:pPr>
            <a:r>
              <a:rPr lang="en-US" sz="1200" dirty="0"/>
              <a:t>Exploiting temporal redundancy is one of the primary techniques in video compression. </a:t>
            </a:r>
          </a:p>
          <a:p>
            <a:r>
              <a:rPr lang="en-GB" sz="1200" b="0" i="0" u="none" strike="noStrike" kern="1200" baseline="0" dirty="0">
                <a:solidFill>
                  <a:schemeClr val="tx1"/>
                </a:solidFill>
                <a:latin typeface="+mn-lt"/>
                <a:ea typeface="+mn-ea"/>
                <a:cs typeface="+mn-cs"/>
              </a:rPr>
              <a:t>The big picture is that </a:t>
            </a:r>
            <a:r>
              <a:rPr lang="en-US" altLang="en-US" sz="1200" dirty="0"/>
              <a:t>Each video is a rapid sequence of a set of frames. Each frame is a spatial combination of pixels, or a picture. Compression</a:t>
            </a:r>
            <a:r>
              <a:rPr lang="en-US" altLang="en-US" sz="1200" baseline="0" dirty="0"/>
              <a:t> video involved both spatial and temporal compressions.</a:t>
            </a:r>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It supports many video formats from mobile phone to HD TV.</a:t>
            </a:r>
            <a:endParaRPr lang="en-S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76</a:t>
            </a:fld>
            <a:endParaRPr lang="en-SG"/>
          </a:p>
        </p:txBody>
      </p:sp>
    </p:spTree>
    <p:extLst>
      <p:ext uri="{BB962C8B-B14F-4D97-AF65-F5344CB8AC3E}">
        <p14:creationId xmlns:p14="http://schemas.microsoft.com/office/powerpoint/2010/main" val="3524222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a:t>
            </a:r>
            <a:r>
              <a:rPr lang="en-SG" baseline="0" dirty="0"/>
              <a:t> MPEG compression is an extension of JPEG compression and motion is involved.</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77</a:t>
            </a:fld>
            <a:endParaRPr lang="en-SG"/>
          </a:p>
        </p:txBody>
      </p:sp>
    </p:spTree>
    <p:extLst>
      <p:ext uri="{BB962C8B-B14F-4D97-AF65-F5344CB8AC3E}">
        <p14:creationId xmlns:p14="http://schemas.microsoft.com/office/powerpoint/2010/main" val="3414490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MPEG Audio Compression, MPEG-1 </a:t>
            </a:r>
            <a:r>
              <a:rPr lang="en-US" sz="1200" dirty="0">
                <a:latin typeface="Times New Roman" panose="02020603050405020304" pitchFamily="18" charset="0"/>
                <a:cs typeface="Times New Roman" panose="02020603050405020304" pitchFamily="18" charset="0"/>
              </a:rPr>
              <a:t>exploit</a:t>
            </a:r>
            <a:r>
              <a:rPr lang="en-US" sz="1200" dirty="0"/>
              <a:t> areas where the human ear is less sensitive to sound to achieve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MPEG audio compresses by removing acoustically  irrelevant parts of audio 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Dividing the audio signal up into a set of frequency sub bands.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Uses a bank of DCT-based or FFT-based (or even FIR/IIR) analyzer filters.</a:t>
            </a: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And the rest such as quantization</a:t>
            </a:r>
            <a:r>
              <a:rPr lang="en-SG" sz="1200" baseline="0" dirty="0"/>
              <a:t> and Entropy coding follows.</a:t>
            </a: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78</a:t>
            </a:fld>
            <a:endParaRPr lang="en-SG"/>
          </a:p>
        </p:txBody>
      </p:sp>
    </p:spTree>
    <p:extLst>
      <p:ext uri="{BB962C8B-B14F-4D97-AF65-F5344CB8AC3E}">
        <p14:creationId xmlns:p14="http://schemas.microsoft.com/office/powerpoint/2010/main" val="17621824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can</a:t>
            </a:r>
            <a:r>
              <a:rPr lang="en-SG" baseline="0" dirty="0"/>
              <a:t> see that DCT is a very useful technique in helping to achieve </a:t>
            </a:r>
            <a:r>
              <a:rPr lang="en-SG" baseline="0" dirty="0" err="1"/>
              <a:t>lossy</a:t>
            </a:r>
            <a:r>
              <a:rPr lang="en-SG" baseline="0" dirty="0"/>
              <a:t> data compression for both JPEG and MPEG. </a:t>
            </a:r>
          </a:p>
          <a:p>
            <a:endParaRPr lang="en-SG" baseline="0" dirty="0"/>
          </a:p>
          <a:p>
            <a:r>
              <a:rPr lang="en-SG" baseline="0" dirty="0"/>
              <a:t>There are also other transform method such as Wavelet and </a:t>
            </a:r>
            <a:r>
              <a:rPr lang="en-US" altLang="en-US" sz="1200" dirty="0">
                <a:latin typeface="Arial" panose="020B0604020202020204" pitchFamily="34" charset="0"/>
                <a:cs typeface="Arial" panose="020B0604020202020204" pitchFamily="34" charset="0"/>
              </a:rPr>
              <a:t>Discrete </a:t>
            </a:r>
            <a:r>
              <a:rPr lang="en-US" altLang="en-US" sz="1200" dirty="0" err="1">
                <a:latin typeface="Arial" panose="020B0604020202020204" pitchFamily="34" charset="0"/>
                <a:cs typeface="Arial" panose="020B0604020202020204" pitchFamily="34" charset="0"/>
              </a:rPr>
              <a:t>Karhunen-Loeve</a:t>
            </a:r>
            <a:r>
              <a:rPr lang="en-US" altLang="en-US" sz="1200" dirty="0">
                <a:latin typeface="Arial" panose="020B0604020202020204" pitchFamily="34" charset="0"/>
                <a:cs typeface="Arial" panose="020B0604020202020204" pitchFamily="34" charset="0"/>
              </a:rPr>
              <a:t> Transform (DKLT)</a:t>
            </a:r>
            <a:r>
              <a:rPr lang="en-US" altLang="en-US" sz="1200" baseline="0" dirty="0">
                <a:latin typeface="Arial" panose="020B0604020202020204" pitchFamily="34" charset="0"/>
                <a:cs typeface="Arial" panose="020B0604020202020204" pitchFamily="34" charset="0"/>
              </a:rPr>
              <a:t> which is not covered in this chapter.</a:t>
            </a:r>
          </a:p>
          <a:p>
            <a:endParaRPr lang="en-SG" baseline="0" dirty="0"/>
          </a:p>
          <a:p>
            <a:r>
              <a:rPr lang="en-SG" baseline="0" dirty="0"/>
              <a:t>The full details of JPEG and MPEG is not shown but the basic idea of how data compression for both JPEG and MPEG is indicated especially in the block diagram.</a:t>
            </a:r>
          </a:p>
          <a:p>
            <a:endParaRPr lang="en-SG" baseline="0" dirty="0"/>
          </a:p>
          <a:p>
            <a:r>
              <a:rPr lang="en-SG" baseline="0" dirty="0"/>
              <a:t>T</a:t>
            </a:r>
          </a:p>
        </p:txBody>
      </p:sp>
      <p:sp>
        <p:nvSpPr>
          <p:cNvPr id="4" name="Slide Number Placeholder 3"/>
          <p:cNvSpPr>
            <a:spLocks noGrp="1"/>
          </p:cNvSpPr>
          <p:nvPr>
            <p:ph type="sldNum" sz="quarter" idx="10"/>
          </p:nvPr>
        </p:nvSpPr>
        <p:spPr/>
        <p:txBody>
          <a:bodyPr/>
          <a:lstStyle/>
          <a:p>
            <a:fld id="{6C5B0ED4-4FA3-4FBA-9866-8C0635CBFB4E}" type="slidenum">
              <a:rPr lang="en-SG" smtClean="0"/>
              <a:t>79</a:t>
            </a:fld>
            <a:endParaRPr lang="en-SG"/>
          </a:p>
        </p:txBody>
      </p:sp>
    </p:spTree>
    <p:extLst>
      <p:ext uri="{BB962C8B-B14F-4D97-AF65-F5344CB8AC3E}">
        <p14:creationId xmlns:p14="http://schemas.microsoft.com/office/powerpoint/2010/main" val="2538079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MPEG 2 Video Compression revisit</a:t>
            </a:r>
            <a:endParaRPr lang="en-SG"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C5B0ED4-4FA3-4FBA-9866-8C0635CBFB4E}" type="slidenum">
              <a:rPr lang="en-SG" smtClean="0"/>
              <a:t>80</a:t>
            </a:fld>
            <a:endParaRPr lang="en-SG"/>
          </a:p>
        </p:txBody>
      </p:sp>
    </p:spTree>
    <p:extLst>
      <p:ext uri="{BB962C8B-B14F-4D97-AF65-F5344CB8AC3E}">
        <p14:creationId xmlns:p14="http://schemas.microsoft.com/office/powerpoint/2010/main" val="292940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45"/>
              </a:spcBef>
              <a:buClr>
                <a:srgbClr val="3333CC"/>
              </a:buClr>
              <a:buSzPct val="58333"/>
              <a:buFont typeface="Wingdings"/>
              <a:buNone/>
              <a:tabLst>
                <a:tab pos="171450" algn="l"/>
              </a:tabLst>
            </a:pPr>
            <a:r>
              <a:rPr lang="en-SG" sz="1200" spc="-5" dirty="0">
                <a:latin typeface="Times New Roman"/>
                <a:cs typeface="Times New Roman"/>
              </a:rPr>
              <a:t>Text can be created</a:t>
            </a:r>
            <a:r>
              <a:rPr lang="en-SG" sz="1200" spc="-5" baseline="0" dirty="0">
                <a:latin typeface="Times New Roman"/>
                <a:cs typeface="Times New Roman"/>
              </a:rPr>
              <a:t> in word or in notepad.</a:t>
            </a:r>
          </a:p>
          <a:p>
            <a:r>
              <a:rPr lang="en-SG" dirty="0"/>
              <a:t>There</a:t>
            </a:r>
            <a:r>
              <a:rPr lang="en-SG" baseline="0" dirty="0"/>
              <a:t> are different classifications of text</a:t>
            </a:r>
          </a:p>
          <a:p>
            <a:r>
              <a:rPr lang="en-SG" dirty="0"/>
              <a:t>Unformatted text, formatted text and hypertext</a:t>
            </a:r>
          </a:p>
          <a:p>
            <a:r>
              <a:rPr lang="en-SG" dirty="0"/>
              <a:t>Unformatted</a:t>
            </a:r>
            <a:r>
              <a:rPr lang="en-SG" baseline="0" dirty="0"/>
              <a:t> text is plain text. </a:t>
            </a:r>
          </a:p>
          <a:p>
            <a:r>
              <a:rPr lang="en-SG" baseline="0" dirty="0"/>
              <a:t>For formatted text, it has more “enriched” features – fonts, sizes, shapes </a:t>
            </a:r>
          </a:p>
          <a:p>
            <a:pPr marL="0" indent="0">
              <a:lnSpc>
                <a:spcPct val="100000"/>
              </a:lnSpc>
              <a:spcBef>
                <a:spcPts val="1245"/>
              </a:spcBef>
              <a:buClr>
                <a:srgbClr val="3333CC"/>
              </a:buClr>
              <a:buSzPct val="58333"/>
              <a:buFont typeface="Wingdings"/>
              <a:buNone/>
              <a:tabLst>
                <a:tab pos="171450" algn="l"/>
              </a:tabLst>
            </a:pPr>
            <a:r>
              <a:rPr lang="en-SG" sz="1200" spc="-5" dirty="0">
                <a:latin typeface="Times New Roman"/>
                <a:cs typeface="Times New Roman"/>
              </a:rPr>
              <a:t>Plain </a:t>
            </a:r>
            <a:r>
              <a:rPr lang="en-SG" sz="1200" dirty="0">
                <a:latin typeface="Times New Roman"/>
                <a:cs typeface="Times New Roman"/>
              </a:rPr>
              <a:t>text</a:t>
            </a:r>
            <a:r>
              <a:rPr lang="en-SG" sz="1200" baseline="0" dirty="0">
                <a:latin typeface="Times New Roman"/>
                <a:cs typeface="Times New Roman"/>
              </a:rPr>
              <a:t> can be 1to </a:t>
            </a:r>
            <a:r>
              <a:rPr lang="en-SG" sz="1200" dirty="0">
                <a:latin typeface="Times New Roman"/>
                <a:cs typeface="Times New Roman"/>
              </a:rPr>
              <a:t>40 kilobytes</a:t>
            </a:r>
            <a:r>
              <a:rPr lang="en-SG" sz="1200" baseline="0" dirty="0">
                <a:latin typeface="Times New Roman"/>
                <a:cs typeface="Times New Roman"/>
              </a:rPr>
              <a:t> depending using notepad or Microsoft word applications.</a:t>
            </a:r>
          </a:p>
          <a:p>
            <a:pPr marL="0" indent="0">
              <a:lnSpc>
                <a:spcPct val="100000"/>
              </a:lnSpc>
              <a:spcBef>
                <a:spcPts val="1245"/>
              </a:spcBef>
              <a:buClr>
                <a:srgbClr val="3333CC"/>
              </a:buClr>
              <a:buSzPct val="58333"/>
              <a:buFont typeface="Wingdings"/>
              <a:buNone/>
              <a:tabLst>
                <a:tab pos="171450" algn="l"/>
              </a:tabLst>
            </a:pPr>
            <a:endParaRPr lang="en-SG" sz="1200" baseline="0" dirty="0">
              <a:latin typeface="Times New Roman"/>
              <a:cs typeface="Times New Roman"/>
            </a:endParaRPr>
          </a:p>
          <a:p>
            <a:pPr marL="0" indent="0">
              <a:lnSpc>
                <a:spcPct val="100000"/>
              </a:lnSpc>
              <a:spcBef>
                <a:spcPts val="1245"/>
              </a:spcBef>
              <a:buClr>
                <a:srgbClr val="3333CC"/>
              </a:buClr>
              <a:buSzPct val="58333"/>
              <a:buFont typeface="Wingdings"/>
              <a:buNone/>
              <a:tabLst>
                <a:tab pos="171450" algn="l"/>
              </a:tabLst>
            </a:pPr>
            <a:r>
              <a:rPr lang="en-SG" sz="1200" baseline="0" dirty="0">
                <a:latin typeface="Times New Roman"/>
                <a:cs typeface="Times New Roman"/>
              </a:rPr>
              <a:t>If the text document includes images that it can go up to hundreds of kilobytes</a:t>
            </a:r>
            <a:endParaRPr lang="en-SG" sz="1200" dirty="0">
              <a:latin typeface="Times New Roman"/>
              <a:cs typeface="Times New Roman"/>
            </a:endParaRP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8</a:t>
            </a:fld>
            <a:endParaRPr lang="en-SG"/>
          </a:p>
        </p:txBody>
      </p:sp>
    </p:spTree>
    <p:extLst>
      <p:ext uri="{BB962C8B-B14F-4D97-AF65-F5344CB8AC3E}">
        <p14:creationId xmlns:p14="http://schemas.microsoft.com/office/powerpoint/2010/main" val="2601906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Quantization steps</a:t>
            </a:r>
          </a:p>
        </p:txBody>
      </p:sp>
      <p:sp>
        <p:nvSpPr>
          <p:cNvPr id="4" name="Slide Number Placeholder 3"/>
          <p:cNvSpPr>
            <a:spLocks noGrp="1"/>
          </p:cNvSpPr>
          <p:nvPr>
            <p:ph type="sldNum" sz="quarter" idx="10"/>
          </p:nvPr>
        </p:nvSpPr>
        <p:spPr/>
        <p:txBody>
          <a:bodyPr/>
          <a:lstStyle/>
          <a:p>
            <a:fld id="{6C5B0ED4-4FA3-4FBA-9866-8C0635CBFB4E}" type="slidenum">
              <a:rPr lang="en-SG" smtClean="0"/>
              <a:t>81</a:t>
            </a:fld>
            <a:endParaRPr lang="en-SG"/>
          </a:p>
        </p:txBody>
      </p:sp>
    </p:spTree>
    <p:extLst>
      <p:ext uri="{BB962C8B-B14F-4D97-AF65-F5344CB8AC3E}">
        <p14:creationId xmlns:p14="http://schemas.microsoft.com/office/powerpoint/2010/main" val="2409739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Removing the redundant</a:t>
            </a:r>
            <a:r>
              <a:rPr lang="en-SG" baseline="0" dirty="0"/>
              <a:t> 0s. This is the </a:t>
            </a:r>
            <a:r>
              <a:rPr lang="en-SG" baseline="0" dirty="0" err="1"/>
              <a:t>lossy</a:t>
            </a:r>
            <a:r>
              <a:rPr lang="en-SG" baseline="0" dirty="0"/>
              <a:t> portion</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82</a:t>
            </a:fld>
            <a:endParaRPr lang="en-SG"/>
          </a:p>
        </p:txBody>
      </p:sp>
    </p:spTree>
    <p:extLst>
      <p:ext uri="{BB962C8B-B14F-4D97-AF65-F5344CB8AC3E}">
        <p14:creationId xmlns:p14="http://schemas.microsoft.com/office/powerpoint/2010/main" val="34941669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MPEG1 – up to 1.5Mbit/sec. CD-ROM Video Standards, Standard of compression for Video CD</a:t>
            </a:r>
          </a:p>
          <a:p>
            <a:r>
              <a:rPr lang="en-SG" dirty="0"/>
              <a:t>MPEG2 – between 1.5 to 15 Mbit/sec. Digital Television set up boxes, DVD compression, ability to efficiently compressed interlaced video.</a:t>
            </a:r>
          </a:p>
          <a:p>
            <a:r>
              <a:rPr lang="en-SG" dirty="0"/>
              <a:t>MPEG4 – standards for multimedia and Web compression.</a:t>
            </a:r>
          </a:p>
          <a:p>
            <a:r>
              <a:rPr lang="en-SG" dirty="0"/>
              <a:t>It</a:t>
            </a:r>
            <a:r>
              <a:rPr lang="en-SG" baseline="0" dirty="0"/>
              <a:t> a</a:t>
            </a:r>
            <a:r>
              <a:rPr lang="en-SG" dirty="0"/>
              <a:t>ddresses speech and video synthesis, fractal geometry, computer visualization, and an artificial intelligence (</a:t>
            </a:r>
            <a:r>
              <a:rPr lang="en-SG" u="sng" dirty="0"/>
              <a:t>AI</a:t>
            </a:r>
            <a:r>
              <a:rPr lang="en-SG" dirty="0"/>
              <a:t>) approach to reconstructing images</a:t>
            </a:r>
          </a:p>
        </p:txBody>
      </p:sp>
      <p:sp>
        <p:nvSpPr>
          <p:cNvPr id="4" name="Slide Number Placeholder 3"/>
          <p:cNvSpPr>
            <a:spLocks noGrp="1"/>
          </p:cNvSpPr>
          <p:nvPr>
            <p:ph type="sldNum" sz="quarter" idx="10"/>
          </p:nvPr>
        </p:nvSpPr>
        <p:spPr/>
        <p:txBody>
          <a:bodyPr/>
          <a:lstStyle/>
          <a:p>
            <a:fld id="{6C5B0ED4-4FA3-4FBA-9866-8C0635CBFB4E}" type="slidenum">
              <a:rPr lang="en-SG" smtClean="0"/>
              <a:t>83</a:t>
            </a:fld>
            <a:endParaRPr lang="en-SG"/>
          </a:p>
        </p:txBody>
      </p:sp>
    </p:spTree>
    <p:extLst>
      <p:ext uri="{BB962C8B-B14F-4D97-AF65-F5344CB8AC3E}">
        <p14:creationId xmlns:p14="http://schemas.microsoft.com/office/powerpoint/2010/main" val="28515004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MPEG-7 will be a standardized description of various types of multimedia information. </a:t>
            </a:r>
          </a:p>
          <a:p>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84</a:t>
            </a:fld>
            <a:endParaRPr lang="en-SG"/>
          </a:p>
        </p:txBody>
      </p:sp>
    </p:spTree>
    <p:extLst>
      <p:ext uri="{BB962C8B-B14F-4D97-AF65-F5344CB8AC3E}">
        <p14:creationId xmlns:p14="http://schemas.microsoft.com/office/powerpoint/2010/main" val="35698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We can see most of our images comes from our cameras!</a:t>
            </a:r>
          </a:p>
          <a:p>
            <a:endParaRPr lang="en-SG" sz="1200" b="0" i="0" u="none" strike="noStrike" kern="1200" baseline="0" dirty="0">
              <a:solidFill>
                <a:schemeClr val="tx1"/>
              </a:solidFill>
              <a:latin typeface="+mn-lt"/>
              <a:ea typeface="+mn-ea"/>
              <a:cs typeface="+mn-cs"/>
            </a:endParaRPr>
          </a:p>
          <a:p>
            <a:r>
              <a:rPr lang="en-SG" sz="1200" b="0" i="0" u="none" strike="noStrike" kern="1200" baseline="0" dirty="0">
                <a:solidFill>
                  <a:schemeClr val="tx1"/>
                </a:solidFill>
                <a:latin typeface="+mn-lt"/>
                <a:ea typeface="+mn-ea"/>
                <a:cs typeface="+mn-cs"/>
              </a:rPr>
              <a:t>An image may be considered as a two dimensional signal function  with real coordinates x and y.  </a:t>
            </a:r>
          </a:p>
          <a:p>
            <a:r>
              <a:rPr lang="en-SG" sz="1200" b="0" i="0" u="none" strike="noStrike" kern="1200" baseline="0" dirty="0">
                <a:solidFill>
                  <a:schemeClr val="tx1"/>
                </a:solidFill>
                <a:latin typeface="+mn-lt"/>
                <a:ea typeface="+mn-ea"/>
                <a:cs typeface="+mn-cs"/>
              </a:rPr>
              <a:t>Using sensors and other image acquisition equipment to obtain the brightness or intensity of the light of an image for the value  where x and y denotes the spatial coordinates . </a:t>
            </a:r>
          </a:p>
          <a:p>
            <a:r>
              <a:rPr lang="en-GB" sz="1200" b="0" i="0" kern="1200" dirty="0">
                <a:solidFill>
                  <a:schemeClr val="tx1"/>
                </a:solidFill>
                <a:effectLst/>
                <a:latin typeface="+mn-lt"/>
                <a:ea typeface="+mn-ea"/>
                <a:cs typeface="+mn-cs"/>
              </a:rPr>
              <a:t>Resolution is the number of pixels spread across a display and is usually written in the form of horizontal pixels x vertical pixels, such as 1920 x 1080. </a:t>
            </a:r>
            <a:endParaRPr lang="en-SG" sz="1200" b="0" i="0" u="none" strike="noStrike" kern="1200" baseline="0" dirty="0">
              <a:solidFill>
                <a:schemeClr val="tx1"/>
              </a:solidFill>
              <a:latin typeface="+mn-lt"/>
              <a:ea typeface="+mn-ea"/>
              <a:cs typeface="+mn-cs"/>
            </a:endParaRPr>
          </a:p>
          <a:p>
            <a:r>
              <a:rPr lang="en-SG" sz="1200" b="0" i="0" u="none" strike="noStrike" kern="1200" baseline="0" dirty="0">
                <a:solidFill>
                  <a:schemeClr val="tx1"/>
                </a:solidFill>
                <a:latin typeface="+mn-lt"/>
                <a:ea typeface="+mn-ea"/>
                <a:cs typeface="+mn-cs"/>
              </a:rPr>
              <a:t>Images involving only intensity are called grey-scale images. </a:t>
            </a:r>
          </a:p>
          <a:p>
            <a:r>
              <a:rPr lang="en-SG" sz="1200" b="0" i="0" u="none" strike="noStrike" kern="1200" baseline="0" dirty="0">
                <a:solidFill>
                  <a:schemeClr val="tx1"/>
                </a:solidFill>
                <a:latin typeface="+mn-lt"/>
                <a:ea typeface="+mn-ea"/>
                <a:cs typeface="+mn-cs"/>
              </a:rPr>
              <a:t>If it is colour image, the size will be much larger</a:t>
            </a:r>
            <a:endParaRPr lang="en-SG" dirty="0"/>
          </a:p>
        </p:txBody>
      </p:sp>
      <p:sp>
        <p:nvSpPr>
          <p:cNvPr id="4" name="Slide Number Placeholder 3"/>
          <p:cNvSpPr>
            <a:spLocks noGrp="1"/>
          </p:cNvSpPr>
          <p:nvPr>
            <p:ph type="sldNum" sz="quarter" idx="10"/>
          </p:nvPr>
        </p:nvSpPr>
        <p:spPr/>
        <p:txBody>
          <a:bodyPr/>
          <a:lstStyle/>
          <a:p>
            <a:fld id="{6C5B0ED4-4FA3-4FBA-9866-8C0635CBFB4E}" type="slidenum">
              <a:rPr lang="en-SG" smtClean="0"/>
              <a:t>9</a:t>
            </a:fld>
            <a:endParaRPr lang="en-SG"/>
          </a:p>
        </p:txBody>
      </p:sp>
    </p:spTree>
    <p:extLst>
      <p:ext uri="{BB962C8B-B14F-4D97-AF65-F5344CB8AC3E}">
        <p14:creationId xmlns:p14="http://schemas.microsoft.com/office/powerpoint/2010/main" val="2285644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GB" dirty="0"/>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en-GB" smtClean="0"/>
              <a:t>Official (Open), Non-sensitive</a:t>
            </a:r>
            <a:endParaRPr lang="en-GB"/>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903C75B6-9A3F-4BFC-A6FA-CE2540634F3B}" type="slidenum">
              <a:rPr lang="en-GB"/>
              <a:pPr>
                <a:defRPr/>
              </a:pPr>
              <a:t>‹#›</a:t>
            </a:fld>
            <a:endParaRPr lang="en-GB"/>
          </a:p>
        </p:txBody>
      </p:sp>
      <p:pic>
        <p:nvPicPr>
          <p:cNvPr id="2" name="Picture 1"/>
          <p:cNvPicPr>
            <a:picLocks noChangeAspect="1"/>
          </p:cNvPicPr>
          <p:nvPr userDrawn="1"/>
        </p:nvPicPr>
        <p:blipFill>
          <a:blip r:embed="rId4"/>
          <a:stretch>
            <a:fillRect/>
          </a:stretch>
        </p:blipFill>
        <p:spPr>
          <a:xfrm>
            <a:off x="7659502" y="125412"/>
            <a:ext cx="1408298" cy="317019"/>
          </a:xfrm>
          <a:prstGeom prst="rect">
            <a:avLst/>
          </a:prstGeom>
        </p:spPr>
      </p:pic>
    </p:spTree>
    <p:custDataLst>
      <p:tags r:id="rId2"/>
    </p:custDataLst>
    <p:extLst>
      <p:ext uri="{BB962C8B-B14F-4D97-AF65-F5344CB8AC3E}">
        <p14:creationId xmlns:p14="http://schemas.microsoft.com/office/powerpoint/2010/main" val="36141575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3C3D165-B8A4-41D6-8E5A-6F8988F13D5E}"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6DE162C3-C289-4D68-84F8-0D93878684F2}" type="slidenum">
              <a:rPr lang="en-GB"/>
              <a:pPr>
                <a:defRPr/>
              </a:pPr>
              <a:t>‹#›</a:t>
            </a:fld>
            <a:endParaRPr lang="en-GB"/>
          </a:p>
        </p:txBody>
      </p:sp>
      <p:pic>
        <p:nvPicPr>
          <p:cNvPr id="7" name="Picture 6"/>
          <p:cNvPicPr>
            <a:picLocks noChangeAspect="1"/>
          </p:cNvPicPr>
          <p:nvPr userDrawn="1"/>
        </p:nvPicPr>
        <p:blipFill>
          <a:blip r:embed="rId3"/>
          <a:stretch>
            <a:fillRect/>
          </a:stretch>
        </p:blipFill>
        <p:spPr>
          <a:xfrm>
            <a:off x="7735702" y="106363"/>
            <a:ext cx="1408298" cy="317019"/>
          </a:xfrm>
          <a:prstGeom prst="rect">
            <a:avLst/>
          </a:prstGeom>
        </p:spPr>
      </p:pic>
    </p:spTree>
    <p:custDataLst>
      <p:tags r:id="rId1"/>
    </p:custDataLst>
    <p:extLst>
      <p:ext uri="{BB962C8B-B14F-4D97-AF65-F5344CB8AC3E}">
        <p14:creationId xmlns:p14="http://schemas.microsoft.com/office/powerpoint/2010/main" val="87629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28D2B424-76D0-411F-A0ED-634690A3627A}" type="datetime1">
              <a:rPr lang="en-GB" smtClean="0"/>
              <a:t>12/10/2021</a:t>
            </a:fld>
            <a:endParaRPr lang="en-GB"/>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en-GB" smtClean="0"/>
              <a:t>Official (Open), Non-sensitive</a:t>
            </a:r>
            <a:endParaRPr lang="en-GB"/>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C6180806-315F-49F2-AB6F-4E9396B55F0D}" type="slidenum">
              <a:rPr lang="en-GB"/>
              <a:pPr>
                <a:defRPr/>
              </a:pPr>
              <a:t>‹#›</a:t>
            </a:fld>
            <a:endParaRPr lang="en-GB"/>
          </a:p>
        </p:txBody>
      </p:sp>
    </p:spTree>
    <p:custDataLst>
      <p:tags r:id="rId1"/>
    </p:custDataLst>
    <p:extLst>
      <p:ext uri="{BB962C8B-B14F-4D97-AF65-F5344CB8AC3E}">
        <p14:creationId xmlns:p14="http://schemas.microsoft.com/office/powerpoint/2010/main" val="142368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9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78E327B4-193F-4DA0-A9E5-882479653972}" type="datetime1">
              <a:rPr lang="en-GB" smtClean="0"/>
              <a:t>12/10/2021</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7653618-070C-4DB3-9BCD-461B7AF83EDE}" type="slidenum">
              <a:rPr lang="en-GB"/>
              <a:pPr>
                <a:defRPr/>
              </a:pPr>
              <a:t>‹#›</a:t>
            </a:fld>
            <a:endParaRPr lang="en-GB"/>
          </a:p>
        </p:txBody>
      </p:sp>
      <p:pic>
        <p:nvPicPr>
          <p:cNvPr id="8" name="Picture 7"/>
          <p:cNvPicPr>
            <a:picLocks noChangeAspect="1"/>
          </p:cNvPicPr>
          <p:nvPr userDrawn="1"/>
        </p:nvPicPr>
        <p:blipFill>
          <a:blip r:embed="rId3"/>
          <a:stretch>
            <a:fillRect/>
          </a:stretch>
        </p:blipFill>
        <p:spPr>
          <a:xfrm>
            <a:off x="7735702" y="33579"/>
            <a:ext cx="1408298" cy="317019"/>
          </a:xfrm>
          <a:prstGeom prst="rect">
            <a:avLst/>
          </a:prstGeom>
        </p:spPr>
      </p:pic>
    </p:spTree>
    <p:custDataLst>
      <p:tags r:id="rId1"/>
    </p:custDataLst>
    <p:extLst>
      <p:ext uri="{BB962C8B-B14F-4D97-AF65-F5344CB8AC3E}">
        <p14:creationId xmlns:p14="http://schemas.microsoft.com/office/powerpoint/2010/main" val="202241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68313" y="1557338"/>
            <a:ext cx="4038600" cy="4525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659313" y="15573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59313" y="38957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6875F1DC-BE2B-4B86-A972-0ED4396ECAAE}" type="datetime1">
              <a:rPr lang="en-GB" smtClean="0"/>
              <a:t>12/10/2021</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67EB9BDA-7799-4F9A-AE1C-2970C6B6ED09}" type="slidenum">
              <a:rPr lang="en-GB"/>
              <a:pPr>
                <a:defRPr/>
              </a:pPr>
              <a:t>‹#›</a:t>
            </a:fld>
            <a:endParaRPr lang="en-GB"/>
          </a:p>
        </p:txBody>
      </p:sp>
      <p:pic>
        <p:nvPicPr>
          <p:cNvPr id="9" name="Picture 8"/>
          <p:cNvPicPr>
            <a:picLocks noChangeAspect="1"/>
          </p:cNvPicPr>
          <p:nvPr userDrawn="1"/>
        </p:nvPicPr>
        <p:blipFill>
          <a:blip r:embed="rId3"/>
          <a:stretch>
            <a:fillRect/>
          </a:stretch>
        </p:blipFill>
        <p:spPr>
          <a:xfrm>
            <a:off x="7654760" y="46279"/>
            <a:ext cx="1408298" cy="317019"/>
          </a:xfrm>
          <a:prstGeom prst="rect">
            <a:avLst/>
          </a:prstGeom>
        </p:spPr>
      </p:pic>
    </p:spTree>
    <p:custDataLst>
      <p:tags r:id="rId1"/>
    </p:custDataLst>
    <p:extLst>
      <p:ext uri="{BB962C8B-B14F-4D97-AF65-F5344CB8AC3E}">
        <p14:creationId xmlns:p14="http://schemas.microsoft.com/office/powerpoint/2010/main" val="3821833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59313" y="15573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59313" y="38957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fld id="{3F015B11-1CE6-4A62-B8EC-55602C9E0549}" type="datetime1">
              <a:rPr lang="en-GB" smtClean="0"/>
              <a:t>12/10/2021</a:t>
            </a:fld>
            <a:endParaRPr lang="en-GB"/>
          </a:p>
        </p:txBody>
      </p:sp>
      <p:sp>
        <p:nvSpPr>
          <p:cNvPr id="7"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8" name="Rectangle 6"/>
          <p:cNvSpPr>
            <a:spLocks noGrp="1" noChangeArrowheads="1"/>
          </p:cNvSpPr>
          <p:nvPr>
            <p:ph type="sldNum" sz="quarter" idx="12"/>
          </p:nvPr>
        </p:nvSpPr>
        <p:spPr>
          <a:ln/>
        </p:spPr>
        <p:txBody>
          <a:bodyPr/>
          <a:lstStyle>
            <a:lvl1pPr>
              <a:defRPr/>
            </a:lvl1pPr>
          </a:lstStyle>
          <a:p>
            <a:pPr>
              <a:defRPr/>
            </a:pPr>
            <a:fld id="{A90475A4-8250-4378-B33A-E69C6F15A215}" type="slidenum">
              <a:rPr lang="en-GB"/>
              <a:pPr>
                <a:defRPr/>
              </a:pPr>
              <a:t>‹#›</a:t>
            </a:fld>
            <a:endParaRPr lang="en-GB"/>
          </a:p>
        </p:txBody>
      </p:sp>
      <p:pic>
        <p:nvPicPr>
          <p:cNvPr id="9" name="Picture 8"/>
          <p:cNvPicPr>
            <a:picLocks noChangeAspect="1"/>
          </p:cNvPicPr>
          <p:nvPr userDrawn="1"/>
        </p:nvPicPr>
        <p:blipFill>
          <a:blip r:embed="rId3"/>
          <a:stretch>
            <a:fillRect/>
          </a:stretch>
        </p:blipFill>
        <p:spPr>
          <a:xfrm>
            <a:off x="7654760" y="122238"/>
            <a:ext cx="1408298" cy="317019"/>
          </a:xfrm>
          <a:prstGeom prst="rect">
            <a:avLst/>
          </a:prstGeom>
        </p:spPr>
      </p:pic>
    </p:spTree>
    <p:custDataLst>
      <p:tags r:id="rId1"/>
    </p:custDataLst>
    <p:extLst>
      <p:ext uri="{BB962C8B-B14F-4D97-AF65-F5344CB8AC3E}">
        <p14:creationId xmlns:p14="http://schemas.microsoft.com/office/powerpoint/2010/main" val="324157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fld id="{91DDFB2C-4AFE-45FC-ADA6-495FF14CBECC}" type="datetime1">
              <a:rPr lang="en-GB" smtClean="0"/>
              <a:t>12/10/2021</a:t>
            </a:fld>
            <a:endParaRPr lang="en-GB"/>
          </a:p>
        </p:txBody>
      </p:sp>
      <p:sp>
        <p:nvSpPr>
          <p:cNvPr id="8"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D6BC9F53-92F9-4C8E-AB98-057544C4557E}" type="slidenum">
              <a:rPr lang="en-GB"/>
              <a:pPr>
                <a:defRPr/>
              </a:pPr>
              <a:t>‹#›</a:t>
            </a:fld>
            <a:endParaRPr lang="en-GB"/>
          </a:p>
        </p:txBody>
      </p:sp>
      <p:pic>
        <p:nvPicPr>
          <p:cNvPr id="10" name="Picture 9"/>
          <p:cNvPicPr>
            <a:picLocks noChangeAspect="1"/>
          </p:cNvPicPr>
          <p:nvPr userDrawn="1"/>
        </p:nvPicPr>
        <p:blipFill>
          <a:blip r:embed="rId3"/>
          <a:stretch>
            <a:fillRect/>
          </a:stretch>
        </p:blipFill>
        <p:spPr>
          <a:xfrm>
            <a:off x="7705684" y="122238"/>
            <a:ext cx="1408298" cy="317019"/>
          </a:xfrm>
          <a:prstGeom prst="rect">
            <a:avLst/>
          </a:prstGeom>
        </p:spPr>
      </p:pic>
    </p:spTree>
    <p:custDataLst>
      <p:tags r:id="rId1"/>
    </p:custDataLst>
    <p:extLst>
      <p:ext uri="{BB962C8B-B14F-4D97-AF65-F5344CB8AC3E}">
        <p14:creationId xmlns:p14="http://schemas.microsoft.com/office/powerpoint/2010/main" val="3171036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648200" y="1600200"/>
            <a:ext cx="4038600" cy="4525963"/>
          </a:xfrm>
        </p:spPr>
        <p:txBody>
          <a:bodyPr/>
          <a:lstStyle/>
          <a:p>
            <a:pPr lvl="0"/>
            <a:endParaRPr lang="en-GB" noProof="0"/>
          </a:p>
        </p:txBody>
      </p:sp>
      <p:sp>
        <p:nvSpPr>
          <p:cNvPr id="5" name="Rectangle 4"/>
          <p:cNvSpPr>
            <a:spLocks noGrp="1" noChangeArrowheads="1"/>
          </p:cNvSpPr>
          <p:nvPr>
            <p:ph type="dt" sz="half" idx="10"/>
          </p:nvPr>
        </p:nvSpPr>
        <p:spPr>
          <a:ln/>
        </p:spPr>
        <p:txBody>
          <a:bodyPr/>
          <a:lstStyle>
            <a:lvl1pPr>
              <a:defRPr/>
            </a:lvl1pPr>
          </a:lstStyle>
          <a:p>
            <a:pPr>
              <a:defRPr/>
            </a:pPr>
            <a:fld id="{9F4763F4-21A9-41FC-8973-952EE73FBFF8}" type="datetime1">
              <a:rPr lang="en-GB" smtClean="0"/>
              <a:t>12/10/2021</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smtClean="0"/>
              <a:t>Official (Open), Non-sensitive</a:t>
            </a: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79FA391-AD8D-4B00-8DF0-68B9E46941AA}" type="slidenum">
              <a:rPr lang="en-GB"/>
              <a:pPr>
                <a:defRPr/>
              </a:pPr>
              <a:t>‹#›</a:t>
            </a:fld>
            <a:endParaRPr lang="en-GB"/>
          </a:p>
        </p:txBody>
      </p:sp>
      <p:pic>
        <p:nvPicPr>
          <p:cNvPr id="8" name="Picture 7"/>
          <p:cNvPicPr>
            <a:picLocks noChangeAspect="1"/>
          </p:cNvPicPr>
          <p:nvPr userDrawn="1"/>
        </p:nvPicPr>
        <p:blipFill>
          <a:blip r:embed="rId3"/>
          <a:stretch>
            <a:fillRect/>
          </a:stretch>
        </p:blipFill>
        <p:spPr>
          <a:xfrm>
            <a:off x="7735702" y="152401"/>
            <a:ext cx="1408298" cy="317019"/>
          </a:xfrm>
          <a:prstGeom prst="rect">
            <a:avLst/>
          </a:prstGeom>
        </p:spPr>
      </p:pic>
    </p:spTree>
    <p:custDataLst>
      <p:tags r:id="rId1"/>
    </p:custDataLst>
    <p:extLst>
      <p:ext uri="{BB962C8B-B14F-4D97-AF65-F5344CB8AC3E}">
        <p14:creationId xmlns:p14="http://schemas.microsoft.com/office/powerpoint/2010/main" val="463392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CF35306-BEAB-46C2-B864-67E92A9E5FCD}" type="datetime1">
              <a:rPr lang="en-GB" smtClean="0"/>
              <a:t>12/10/2021</a:t>
            </a:fld>
            <a:endParaRPr lang="en-SG"/>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a:t>
            </a:fld>
            <a:endParaRPr lang="en-SG"/>
          </a:p>
        </p:txBody>
      </p:sp>
    </p:spTree>
    <p:extLst>
      <p:ext uri="{BB962C8B-B14F-4D97-AF65-F5344CB8AC3E}">
        <p14:creationId xmlns:p14="http://schemas.microsoft.com/office/powerpoint/2010/main" val="3123646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10/12/2021</a:t>
            </a:fld>
            <a:endParaRPr lang="en-US" dirty="0"/>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a:t>
            </a:fld>
            <a:endParaRPr lang="en-SG"/>
          </a:p>
        </p:txBody>
      </p:sp>
      <p:sp>
        <p:nvSpPr>
          <p:cNvPr id="9" name="Isosceles Triangle 8"/>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2840164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C7A0CD-7009-47F3-99F1-2CD2FB14A4FE}" type="datetime1">
              <a:rPr lang="en-GB" smtClean="0"/>
              <a:t>12/10/2021</a:t>
            </a:fld>
            <a:endParaRPr lang="en-SG" dirty="0"/>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a:t>
            </a:fld>
            <a:endParaRPr lang="en-SG"/>
          </a:p>
        </p:txBody>
      </p:sp>
      <p:sp>
        <p:nvSpPr>
          <p:cNvPr id="9" name="Isosceles Triangle 8"/>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0" name="Right Triangle 9"/>
          <p:cNvSpPr/>
          <p:nvPr userDrawn="1"/>
        </p:nvSpPr>
        <p:spPr>
          <a:xfrm rot="5400000">
            <a:off x="8559627" y="170445"/>
            <a:ext cx="92074" cy="177513"/>
          </a:xfrm>
          <a:prstGeom prst="rtTriangle">
            <a:avLst/>
          </a:prstGeom>
          <a:solidFill>
            <a:srgbClr val="5E5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1203761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BFFAA7A3-86A6-46CD-9B12-A16A64FB98DC}" type="datetime1">
              <a:rPr lang="en-GB" smtClean="0"/>
              <a:t>12/10/2021</a:t>
            </a:fld>
            <a:endParaRPr lang="en-GB"/>
          </a:p>
        </p:txBody>
      </p:sp>
      <p:sp>
        <p:nvSpPr>
          <p:cNvPr id="5"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6" name="Slide Number Placeholder 22"/>
          <p:cNvSpPr>
            <a:spLocks noGrp="1"/>
          </p:cNvSpPr>
          <p:nvPr>
            <p:ph type="sldNum" sz="quarter" idx="12"/>
          </p:nvPr>
        </p:nvSpPr>
        <p:spPr/>
        <p:txBody>
          <a:bodyPr/>
          <a:lstStyle>
            <a:lvl1pPr>
              <a:defRPr/>
            </a:lvl1pPr>
          </a:lstStyle>
          <a:p>
            <a:pPr>
              <a:defRPr/>
            </a:pPr>
            <a:fld id="{2D4B2A3B-C1C7-4277-B32F-D4AFC77DCD33}" type="slidenum">
              <a:rPr lang="en-GB"/>
              <a:pPr>
                <a:defRPr/>
              </a:pPr>
              <a:t>‹#›</a:t>
            </a:fld>
            <a:endParaRPr lang="en-GB"/>
          </a:p>
        </p:txBody>
      </p:sp>
    </p:spTree>
    <p:custDataLst>
      <p:tags r:id="rId1"/>
    </p:custDataLst>
    <p:extLst>
      <p:ext uri="{BB962C8B-B14F-4D97-AF65-F5344CB8AC3E}">
        <p14:creationId xmlns:p14="http://schemas.microsoft.com/office/powerpoint/2010/main" val="1212547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17DB46-DCF6-4C25-90EE-926FE51C488E}" type="datetime1">
              <a:rPr lang="en-GB" smtClean="0"/>
              <a:t>12/10/2021</a:t>
            </a:fld>
            <a:endParaRPr lang="en-SG"/>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7" name="Slide Number Placeholder 6"/>
          <p:cNvSpPr>
            <a:spLocks noGrp="1"/>
          </p:cNvSpPr>
          <p:nvPr>
            <p:ph type="sldNum" sz="quarter" idx="12"/>
          </p:nvPr>
        </p:nvSpPr>
        <p:spPr/>
        <p:txBody>
          <a:bodyPr/>
          <a:lstStyle/>
          <a:p>
            <a:fld id="{FC86BAA5-1B63-4717-AF6B-9DAEFEFDF54E}" type="slidenum">
              <a:rPr lang="en-SG" smtClean="0"/>
              <a:t>‹#›</a:t>
            </a:fld>
            <a:endParaRPr lang="en-SG"/>
          </a:p>
        </p:txBody>
      </p:sp>
      <p:sp>
        <p:nvSpPr>
          <p:cNvPr id="10" name="Isosceles Triangle 9"/>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1733446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A89EFB-EA03-454D-9230-2800950F1B83}" type="datetime1">
              <a:rPr lang="en-GB" smtClean="0"/>
              <a:t>12/10/2021</a:t>
            </a:fld>
            <a:endParaRPr lang="en-SG"/>
          </a:p>
        </p:txBody>
      </p:sp>
      <p:sp>
        <p:nvSpPr>
          <p:cNvPr id="8" name="Footer Placeholder 7"/>
          <p:cNvSpPr>
            <a:spLocks noGrp="1"/>
          </p:cNvSpPr>
          <p:nvPr>
            <p:ph type="ftr" sz="quarter" idx="11"/>
          </p:nvPr>
        </p:nvSpPr>
        <p:spPr/>
        <p:txBody>
          <a:bodyPr/>
          <a:lstStyle/>
          <a:p>
            <a:r>
              <a:rPr lang="en-SG" smtClean="0"/>
              <a:t>Official (Open), Non-sensitive</a:t>
            </a:r>
            <a:endParaRPr lang="en-SG"/>
          </a:p>
        </p:txBody>
      </p:sp>
      <p:sp>
        <p:nvSpPr>
          <p:cNvPr id="9" name="Slide Number Placeholder 8"/>
          <p:cNvSpPr>
            <a:spLocks noGrp="1"/>
          </p:cNvSpPr>
          <p:nvPr>
            <p:ph type="sldNum" sz="quarter" idx="12"/>
          </p:nvPr>
        </p:nvSpPr>
        <p:spPr/>
        <p:txBody>
          <a:bodyPr/>
          <a:lstStyle/>
          <a:p>
            <a:fld id="{FC86BAA5-1B63-4717-AF6B-9DAEFEFDF54E}" type="slidenum">
              <a:rPr lang="en-SG" smtClean="0"/>
              <a:t>‹#›</a:t>
            </a:fld>
            <a:endParaRPr lang="en-SG"/>
          </a:p>
        </p:txBody>
      </p:sp>
      <p:sp>
        <p:nvSpPr>
          <p:cNvPr id="12" name="Isosceles Triangle 11"/>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1032195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183C87-8851-4211-8AFF-4EA0A1F3B776}" type="datetime1">
              <a:rPr lang="en-GB" smtClean="0"/>
              <a:t>12/10/2021</a:t>
            </a:fld>
            <a:endParaRPr lang="en-SG"/>
          </a:p>
        </p:txBody>
      </p:sp>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5" name="Slide Number Placeholder 4"/>
          <p:cNvSpPr>
            <a:spLocks noGrp="1"/>
          </p:cNvSpPr>
          <p:nvPr>
            <p:ph type="sldNum" sz="quarter" idx="12"/>
          </p:nvPr>
        </p:nvSpPr>
        <p:spPr/>
        <p:txBody>
          <a:bodyPr/>
          <a:lstStyle/>
          <a:p>
            <a:fld id="{FC86BAA5-1B63-4717-AF6B-9DAEFEFDF54E}" type="slidenum">
              <a:rPr lang="en-SG" smtClean="0"/>
              <a:t>‹#›</a:t>
            </a:fld>
            <a:endParaRPr lang="en-SG"/>
          </a:p>
        </p:txBody>
      </p:sp>
      <p:sp>
        <p:nvSpPr>
          <p:cNvPr id="8" name="Isosceles Triangle 7"/>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3908328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59A564-37BB-4BF5-B37A-F55C62E64EC0}" type="datetime1">
              <a:rPr lang="en-GB" smtClean="0"/>
              <a:t>12/10/2021</a:t>
            </a:fld>
            <a:endParaRPr lang="en-SG"/>
          </a:p>
        </p:txBody>
      </p:sp>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a:t>
            </a:fld>
            <a:endParaRPr lang="en-SG"/>
          </a:p>
        </p:txBody>
      </p:sp>
    </p:spTree>
    <p:extLst>
      <p:ext uri="{BB962C8B-B14F-4D97-AF65-F5344CB8AC3E}">
        <p14:creationId xmlns:p14="http://schemas.microsoft.com/office/powerpoint/2010/main" val="1947785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6F3155-9900-4650-A7E1-5D223A290E61}" type="datetime1">
              <a:rPr lang="en-GB" smtClean="0"/>
              <a:t>12/10/2021</a:t>
            </a:fld>
            <a:endParaRPr lang="en-SG"/>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7" name="Slide Number Placeholder 6"/>
          <p:cNvSpPr>
            <a:spLocks noGrp="1"/>
          </p:cNvSpPr>
          <p:nvPr>
            <p:ph type="sldNum" sz="quarter" idx="12"/>
          </p:nvPr>
        </p:nvSpPr>
        <p:spPr/>
        <p:txBody>
          <a:bodyPr/>
          <a:lstStyle/>
          <a:p>
            <a:fld id="{FC86BAA5-1B63-4717-AF6B-9DAEFEFDF54E}" type="slidenum">
              <a:rPr lang="en-SG" smtClean="0"/>
              <a:t>‹#›</a:t>
            </a:fld>
            <a:endParaRPr lang="en-SG"/>
          </a:p>
        </p:txBody>
      </p:sp>
      <p:sp>
        <p:nvSpPr>
          <p:cNvPr id="10" name="Isosceles Triangle 9"/>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579855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E5F5550-AD00-4663-8DEA-2030D2F8EE27}" type="datetime1">
              <a:rPr lang="en-GB" smtClean="0"/>
              <a:t>12/10/2021</a:t>
            </a:fld>
            <a:endParaRPr lang="en-SG"/>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7" name="Slide Number Placeholder 6"/>
          <p:cNvSpPr>
            <a:spLocks noGrp="1"/>
          </p:cNvSpPr>
          <p:nvPr>
            <p:ph type="sldNum" sz="quarter" idx="12"/>
          </p:nvPr>
        </p:nvSpPr>
        <p:spPr/>
        <p:txBody>
          <a:bodyPr/>
          <a:lstStyle/>
          <a:p>
            <a:fld id="{FC86BAA5-1B63-4717-AF6B-9DAEFEFDF54E}" type="slidenum">
              <a:rPr lang="en-SG" smtClean="0"/>
              <a:t>‹#›</a:t>
            </a:fld>
            <a:endParaRPr lang="en-SG"/>
          </a:p>
        </p:txBody>
      </p:sp>
      <p:sp>
        <p:nvSpPr>
          <p:cNvPr id="10" name="Isosceles Triangle 9"/>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29351673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F620F4-473E-4D9C-A0FB-A32C873550C0}" type="datetime1">
              <a:rPr lang="en-GB" smtClean="0"/>
              <a:t>12/10/2021</a:t>
            </a:fld>
            <a:endParaRPr lang="en-SG"/>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a:t>
            </a:fld>
            <a:endParaRPr lang="en-SG"/>
          </a:p>
        </p:txBody>
      </p:sp>
      <p:sp>
        <p:nvSpPr>
          <p:cNvPr id="9" name="Isosceles Triangle 8"/>
          <p:cNvSpPr/>
          <p:nvPr userDrawn="1"/>
        </p:nvSpPr>
        <p:spPr>
          <a:xfrm rot="16200000">
            <a:off x="8894557" y="131115"/>
            <a:ext cx="360338" cy="1350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custDataLst>
      <p:tags r:id="rId1"/>
    </p:custDataLst>
    <p:extLst>
      <p:ext uri="{BB962C8B-B14F-4D97-AF65-F5344CB8AC3E}">
        <p14:creationId xmlns:p14="http://schemas.microsoft.com/office/powerpoint/2010/main" val="4121976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3EF2B6-FD52-4329-A794-19B90824355F}" type="datetime1">
              <a:rPr lang="en-GB" smtClean="0"/>
              <a:t>12/10/2021</a:t>
            </a:fld>
            <a:endParaRPr lang="en-SG"/>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a:t>
            </a:fld>
            <a:endParaRPr lang="en-SG"/>
          </a:p>
        </p:txBody>
      </p:sp>
    </p:spTree>
    <p:custDataLst>
      <p:tags r:id="rId1"/>
    </p:custDataLst>
    <p:extLst>
      <p:ext uri="{BB962C8B-B14F-4D97-AF65-F5344CB8AC3E}">
        <p14:creationId xmlns:p14="http://schemas.microsoft.com/office/powerpoint/2010/main" val="19536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101912C6-F202-4FD1-90B8-CF42A6D066D8}" type="datetime1">
              <a:rPr lang="en-GB" smtClean="0"/>
              <a:t>12/10/2021</a:t>
            </a:fld>
            <a:endParaRPr lang="en-GB"/>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7CE22B40-F656-417C-AA25-27BFA5F15F97}" type="slidenum">
              <a:rPr lang="en-GB"/>
              <a:pPr>
                <a:defRPr/>
              </a:pPr>
              <a:t>‹#›</a:t>
            </a:fld>
            <a:endParaRPr lang="en-GB"/>
          </a:p>
        </p:txBody>
      </p:sp>
      <p:sp>
        <p:nvSpPr>
          <p:cNvPr id="9" name="Footer Placeholder 13"/>
          <p:cNvSpPr>
            <a:spLocks noGrp="1"/>
          </p:cNvSpPr>
          <p:nvPr>
            <p:ph type="ftr" sz="quarter" idx="12"/>
          </p:nvPr>
        </p:nvSpPr>
        <p:spPr/>
        <p:txBody>
          <a:bodyPr/>
          <a:lstStyle>
            <a:lvl1pPr>
              <a:defRPr/>
            </a:lvl1pPr>
          </a:lstStyle>
          <a:p>
            <a:pPr>
              <a:defRPr/>
            </a:pPr>
            <a:r>
              <a:rPr lang="en-GB" smtClean="0"/>
              <a:t>Official (Open), Non-sensitive</a:t>
            </a:r>
            <a:endParaRPr lang="en-GB"/>
          </a:p>
        </p:txBody>
      </p:sp>
      <p:pic>
        <p:nvPicPr>
          <p:cNvPr id="10" name="Picture 9"/>
          <p:cNvPicPr>
            <a:picLocks noChangeAspect="1"/>
          </p:cNvPicPr>
          <p:nvPr userDrawn="1"/>
        </p:nvPicPr>
        <p:blipFill>
          <a:blip r:embed="rId3"/>
          <a:stretch>
            <a:fillRect/>
          </a:stretch>
        </p:blipFill>
        <p:spPr>
          <a:xfrm>
            <a:off x="7639427" y="123339"/>
            <a:ext cx="1420491" cy="323116"/>
          </a:xfrm>
          <a:prstGeom prst="rect">
            <a:avLst/>
          </a:prstGeom>
        </p:spPr>
      </p:pic>
    </p:spTree>
    <p:custDataLst>
      <p:tags r:id="rId1"/>
    </p:custDataLst>
    <p:extLst>
      <p:ext uri="{BB962C8B-B14F-4D97-AF65-F5344CB8AC3E}">
        <p14:creationId xmlns:p14="http://schemas.microsoft.com/office/powerpoint/2010/main" val="39237077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A1DC0379-8DB6-4891-AF11-960A7441679D}" type="datetime1">
              <a:rPr lang="en-GB" smtClean="0"/>
              <a:t>12/10/2021</a:t>
            </a:fld>
            <a:endParaRPr lang="en-GB"/>
          </a:p>
        </p:txBody>
      </p:sp>
      <p:sp>
        <p:nvSpPr>
          <p:cNvPr id="6" name="Slide Number Placeholder 9"/>
          <p:cNvSpPr>
            <a:spLocks noGrp="1"/>
          </p:cNvSpPr>
          <p:nvPr>
            <p:ph type="sldNum" sz="quarter" idx="11"/>
          </p:nvPr>
        </p:nvSpPr>
        <p:spPr/>
        <p:txBody>
          <a:bodyPr rtlCol="0"/>
          <a:lstStyle>
            <a:lvl1pPr>
              <a:defRPr/>
            </a:lvl1pPr>
          </a:lstStyle>
          <a:p>
            <a:pPr>
              <a:defRPr/>
            </a:pPr>
            <a:fld id="{970AA585-3F9D-475D-AA22-9E00511EB378}" type="slidenum">
              <a:rPr lang="en-GB"/>
              <a:pPr>
                <a:defRPr/>
              </a:pPr>
              <a:t>‹#›</a:t>
            </a:fld>
            <a:endParaRPr lang="en-GB"/>
          </a:p>
        </p:txBody>
      </p:sp>
      <p:sp>
        <p:nvSpPr>
          <p:cNvPr id="7" name="Footer Placeholder 11"/>
          <p:cNvSpPr>
            <a:spLocks noGrp="1"/>
          </p:cNvSpPr>
          <p:nvPr>
            <p:ph type="ftr" sz="quarter" idx="12"/>
          </p:nvPr>
        </p:nvSpPr>
        <p:spPr/>
        <p:txBody>
          <a:bodyPr rtlCol="0"/>
          <a:lstStyle>
            <a:lvl1pPr>
              <a:defRPr/>
            </a:lvl1pPr>
          </a:lstStyle>
          <a:p>
            <a:pPr>
              <a:defRPr/>
            </a:pPr>
            <a:r>
              <a:rPr lang="en-GB" smtClean="0"/>
              <a:t>Official (Open), Non-sensitive</a:t>
            </a:r>
            <a:endParaRPr lang="en-GB"/>
          </a:p>
        </p:txBody>
      </p:sp>
      <p:pic>
        <p:nvPicPr>
          <p:cNvPr id="3" name="Picture 2"/>
          <p:cNvPicPr>
            <a:picLocks noChangeAspect="1"/>
          </p:cNvPicPr>
          <p:nvPr userDrawn="1"/>
        </p:nvPicPr>
        <p:blipFill>
          <a:blip r:embed="rId3"/>
          <a:stretch>
            <a:fillRect/>
          </a:stretch>
        </p:blipFill>
        <p:spPr>
          <a:xfrm>
            <a:off x="7723509" y="67042"/>
            <a:ext cx="1420491" cy="323116"/>
          </a:xfrm>
          <a:prstGeom prst="rect">
            <a:avLst/>
          </a:prstGeom>
        </p:spPr>
      </p:pic>
    </p:spTree>
    <p:custDataLst>
      <p:tags r:id="rId1"/>
    </p:custDataLst>
    <p:extLst>
      <p:ext uri="{BB962C8B-B14F-4D97-AF65-F5344CB8AC3E}">
        <p14:creationId xmlns:p14="http://schemas.microsoft.com/office/powerpoint/2010/main" val="244060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6A440F46-3417-4ED1-A324-AED54F05EF68}" type="datetime1">
              <a:rPr lang="en-GB" smtClean="0"/>
              <a:t>12/10/2021</a:t>
            </a:fld>
            <a:endParaRPr lang="en-GB"/>
          </a:p>
        </p:txBody>
      </p:sp>
      <p:sp>
        <p:nvSpPr>
          <p:cNvPr id="8" name="Slide Number Placeholder 11"/>
          <p:cNvSpPr>
            <a:spLocks noGrp="1"/>
          </p:cNvSpPr>
          <p:nvPr>
            <p:ph type="sldNum" sz="quarter" idx="11"/>
          </p:nvPr>
        </p:nvSpPr>
        <p:spPr/>
        <p:txBody>
          <a:bodyPr rtlCol="0"/>
          <a:lstStyle>
            <a:lvl1pPr>
              <a:defRPr/>
            </a:lvl1pPr>
          </a:lstStyle>
          <a:p>
            <a:pPr>
              <a:defRPr/>
            </a:pPr>
            <a:fld id="{7EBE7D8B-24E4-4487-A72D-E7F4C1A3FAE5}" type="slidenum">
              <a:rPr lang="en-GB"/>
              <a:pPr>
                <a:defRPr/>
              </a:pPr>
              <a:t>‹#›</a:t>
            </a:fld>
            <a:endParaRPr lang="en-GB"/>
          </a:p>
        </p:txBody>
      </p:sp>
      <p:sp>
        <p:nvSpPr>
          <p:cNvPr id="9" name="Footer Placeholder 13"/>
          <p:cNvSpPr>
            <a:spLocks noGrp="1"/>
          </p:cNvSpPr>
          <p:nvPr>
            <p:ph type="ftr" sz="quarter" idx="12"/>
          </p:nvPr>
        </p:nvSpPr>
        <p:spPr/>
        <p:txBody>
          <a:bodyPr rtlCol="0"/>
          <a:lstStyle>
            <a:lvl1pPr>
              <a:defRPr/>
            </a:lvl1pPr>
          </a:lstStyle>
          <a:p>
            <a:pPr>
              <a:defRPr/>
            </a:pPr>
            <a:r>
              <a:rPr lang="en-GB" smtClean="0"/>
              <a:t>Official (Open), Non-sensitive</a:t>
            </a:r>
            <a:endParaRPr lang="en-GB"/>
          </a:p>
        </p:txBody>
      </p:sp>
      <p:pic>
        <p:nvPicPr>
          <p:cNvPr id="3" name="Picture 2"/>
          <p:cNvPicPr>
            <a:picLocks noChangeAspect="1"/>
          </p:cNvPicPr>
          <p:nvPr userDrawn="1"/>
        </p:nvPicPr>
        <p:blipFill>
          <a:blip r:embed="rId3"/>
          <a:stretch>
            <a:fillRect/>
          </a:stretch>
        </p:blipFill>
        <p:spPr>
          <a:xfrm>
            <a:off x="7723509" y="111492"/>
            <a:ext cx="1420491" cy="323116"/>
          </a:xfrm>
          <a:prstGeom prst="rect">
            <a:avLst/>
          </a:prstGeom>
        </p:spPr>
      </p:pic>
    </p:spTree>
    <p:custDataLst>
      <p:tags r:id="rId1"/>
    </p:custDataLst>
    <p:extLst>
      <p:ext uri="{BB962C8B-B14F-4D97-AF65-F5344CB8AC3E}">
        <p14:creationId xmlns:p14="http://schemas.microsoft.com/office/powerpoint/2010/main" val="30200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04C30744-CF77-4730-908C-82690D17A422}" type="datetime1">
              <a:rPr lang="en-GB" smtClean="0"/>
              <a:t>12/10/2021</a:t>
            </a:fld>
            <a:endParaRPr lang="en-GB"/>
          </a:p>
        </p:txBody>
      </p:sp>
      <p:sp>
        <p:nvSpPr>
          <p:cNvPr id="4"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5" name="Slide Number Placeholder 22"/>
          <p:cNvSpPr>
            <a:spLocks noGrp="1"/>
          </p:cNvSpPr>
          <p:nvPr>
            <p:ph type="sldNum" sz="quarter" idx="12"/>
          </p:nvPr>
        </p:nvSpPr>
        <p:spPr/>
        <p:txBody>
          <a:bodyPr/>
          <a:lstStyle>
            <a:lvl1pPr>
              <a:defRPr/>
            </a:lvl1pPr>
          </a:lstStyle>
          <a:p>
            <a:pPr>
              <a:defRPr/>
            </a:pPr>
            <a:fld id="{95312FF6-9132-4667-8B42-9CE8E6ECFA08}" type="slidenum">
              <a:rPr lang="en-GB"/>
              <a:pPr>
                <a:defRPr/>
              </a:pPr>
              <a:t>‹#›</a:t>
            </a:fld>
            <a:endParaRPr lang="en-GB"/>
          </a:p>
        </p:txBody>
      </p:sp>
      <p:pic>
        <p:nvPicPr>
          <p:cNvPr id="6" name="Picture 5"/>
          <p:cNvPicPr>
            <a:picLocks noChangeAspect="1"/>
          </p:cNvPicPr>
          <p:nvPr userDrawn="1"/>
        </p:nvPicPr>
        <p:blipFill>
          <a:blip r:embed="rId3"/>
          <a:stretch>
            <a:fillRect/>
          </a:stretch>
        </p:blipFill>
        <p:spPr>
          <a:xfrm>
            <a:off x="7723509" y="164234"/>
            <a:ext cx="1420491" cy="323116"/>
          </a:xfrm>
          <a:prstGeom prst="rect">
            <a:avLst/>
          </a:prstGeom>
        </p:spPr>
      </p:pic>
    </p:spTree>
    <p:custDataLst>
      <p:tags r:id="rId1"/>
    </p:custDataLst>
    <p:extLst>
      <p:ext uri="{BB962C8B-B14F-4D97-AF65-F5344CB8AC3E}">
        <p14:creationId xmlns:p14="http://schemas.microsoft.com/office/powerpoint/2010/main" val="381894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4F2A699C-B150-461D-A531-6D3EF1721646}" type="datetime1">
              <a:rPr lang="en-GB" smtClean="0"/>
              <a:t>12/10/2021</a:t>
            </a:fld>
            <a:endParaRPr lang="en-GB"/>
          </a:p>
        </p:txBody>
      </p:sp>
      <p:sp>
        <p:nvSpPr>
          <p:cNvPr id="3"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B3E0D04B-1B18-4FD7-898A-91CF79045C87}" type="slidenum">
              <a:rPr lang="en-GB"/>
              <a:pPr>
                <a:defRPr/>
              </a:pPr>
              <a:t>‹#›</a:t>
            </a:fld>
            <a:endParaRPr lang="en-GB"/>
          </a:p>
        </p:txBody>
      </p:sp>
      <p:pic>
        <p:nvPicPr>
          <p:cNvPr id="5" name="Picture 4"/>
          <p:cNvPicPr>
            <a:picLocks noChangeAspect="1"/>
          </p:cNvPicPr>
          <p:nvPr userDrawn="1"/>
        </p:nvPicPr>
        <p:blipFill>
          <a:blip r:embed="rId3"/>
          <a:stretch>
            <a:fillRect/>
          </a:stretch>
        </p:blipFill>
        <p:spPr>
          <a:xfrm>
            <a:off x="7656945" y="106375"/>
            <a:ext cx="1420491" cy="323116"/>
          </a:xfrm>
          <a:prstGeom prst="rect">
            <a:avLst/>
          </a:prstGeom>
        </p:spPr>
      </p:pic>
    </p:spTree>
    <p:custDataLst>
      <p:tags r:id="rId1"/>
    </p:custDataLst>
    <p:extLst>
      <p:ext uri="{BB962C8B-B14F-4D97-AF65-F5344CB8AC3E}">
        <p14:creationId xmlns:p14="http://schemas.microsoft.com/office/powerpoint/2010/main" val="3332320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024D6FEA-1916-4757-A24E-96EA1F343E15}" type="datetime1">
              <a:rPr lang="en-GB" smtClean="0"/>
              <a:t>12/10/2021</a:t>
            </a:fld>
            <a:endParaRPr lang="en-GB"/>
          </a:p>
        </p:txBody>
      </p:sp>
      <p:sp>
        <p:nvSpPr>
          <p:cNvPr id="6" name="Footer Placeholder 2"/>
          <p:cNvSpPr>
            <a:spLocks noGrp="1"/>
          </p:cNvSpPr>
          <p:nvPr>
            <p:ph type="ftr" sz="quarter" idx="11"/>
          </p:nvPr>
        </p:nvSpPr>
        <p:spPr/>
        <p:txBody>
          <a:bodyPr/>
          <a:lstStyle>
            <a:lvl1pPr>
              <a:defRPr/>
            </a:lvl1pPr>
          </a:lstStyle>
          <a:p>
            <a:pPr>
              <a:defRPr/>
            </a:pPr>
            <a:r>
              <a:rPr lang="en-GB" smtClean="0"/>
              <a:t>Official (Open), Non-sensitive</a:t>
            </a:r>
            <a:endParaRPr lang="en-GB"/>
          </a:p>
        </p:txBody>
      </p:sp>
      <p:sp>
        <p:nvSpPr>
          <p:cNvPr id="7" name="Slide Number Placeholder 22"/>
          <p:cNvSpPr>
            <a:spLocks noGrp="1"/>
          </p:cNvSpPr>
          <p:nvPr>
            <p:ph type="sldNum" sz="quarter" idx="12"/>
          </p:nvPr>
        </p:nvSpPr>
        <p:spPr/>
        <p:txBody>
          <a:bodyPr/>
          <a:lstStyle>
            <a:lvl1pPr>
              <a:defRPr/>
            </a:lvl1pPr>
          </a:lstStyle>
          <a:p>
            <a:pPr>
              <a:defRPr/>
            </a:pPr>
            <a:fld id="{D6D5ABCD-277A-4B3F-AB60-A4556B26E59D}" type="slidenum">
              <a:rPr lang="en-GB"/>
              <a:pPr>
                <a:defRPr/>
              </a:pPr>
              <a:t>‹#›</a:t>
            </a:fld>
            <a:endParaRPr lang="en-GB"/>
          </a:p>
        </p:txBody>
      </p:sp>
      <p:pic>
        <p:nvPicPr>
          <p:cNvPr id="4" name="Picture 3"/>
          <p:cNvPicPr>
            <a:picLocks noChangeAspect="1"/>
          </p:cNvPicPr>
          <p:nvPr userDrawn="1"/>
        </p:nvPicPr>
        <p:blipFill>
          <a:blip r:embed="rId3"/>
          <a:stretch>
            <a:fillRect/>
          </a:stretch>
        </p:blipFill>
        <p:spPr>
          <a:xfrm>
            <a:off x="7723509" y="121843"/>
            <a:ext cx="1420491" cy="302413"/>
          </a:xfrm>
          <a:prstGeom prst="rect">
            <a:avLst/>
          </a:prstGeom>
        </p:spPr>
      </p:pic>
    </p:spTree>
    <p:custDataLst>
      <p:tags r:id="rId1"/>
    </p:custDataLst>
    <p:extLst>
      <p:ext uri="{BB962C8B-B14F-4D97-AF65-F5344CB8AC3E}">
        <p14:creationId xmlns:p14="http://schemas.microsoft.com/office/powerpoint/2010/main" val="1151568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1A280303-F392-4EC4-ACCB-059DF39D92E9}" type="datetime1">
              <a:rPr lang="en-GB" smtClean="0"/>
              <a:t>12/10/2021</a:t>
            </a:fld>
            <a:endParaRPr lang="en-GB"/>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2F7C9865-4785-4FA4-88EE-21EC18C65358}" type="slidenum">
              <a:rPr lang="en-GB"/>
              <a:pPr>
                <a:defRPr/>
              </a:pPr>
              <a:t>‹#›</a:t>
            </a:fld>
            <a:endParaRPr lang="en-GB"/>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en-GB" smtClean="0"/>
              <a:t>Official (Open), Non-sensitive</a:t>
            </a:r>
            <a:endParaRPr lang="en-GB"/>
          </a:p>
        </p:txBody>
      </p:sp>
      <p:pic>
        <p:nvPicPr>
          <p:cNvPr id="12" name="Picture 11"/>
          <p:cNvPicPr>
            <a:picLocks noChangeAspect="1"/>
          </p:cNvPicPr>
          <p:nvPr userDrawn="1"/>
        </p:nvPicPr>
        <p:blipFill>
          <a:blip r:embed="rId3"/>
          <a:stretch>
            <a:fillRect/>
          </a:stretch>
        </p:blipFill>
        <p:spPr>
          <a:xfrm>
            <a:off x="7748465" y="65471"/>
            <a:ext cx="1408298" cy="317019"/>
          </a:xfrm>
          <a:prstGeom prst="rect">
            <a:avLst/>
          </a:prstGeom>
        </p:spPr>
      </p:pic>
    </p:spTree>
    <p:custDataLst>
      <p:tags r:id="rId1"/>
    </p:custDataLst>
    <p:extLst>
      <p:ext uri="{BB962C8B-B14F-4D97-AF65-F5344CB8AC3E}">
        <p14:creationId xmlns:p14="http://schemas.microsoft.com/office/powerpoint/2010/main" val="58719206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4.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defRPr>
            </a:lvl1pPr>
          </a:lstStyle>
          <a:p>
            <a:pPr>
              <a:defRPr/>
            </a:pPr>
            <a:fld id="{E7D9704F-7914-4B36-8E8C-7905BBEBDD4B}" type="datetime1">
              <a:rPr lang="en-GB" smtClean="0"/>
              <a:t>12/10/2021</a:t>
            </a:fld>
            <a:endParaRPr lang="en-GB"/>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defRPr>
            </a:lvl1pPr>
          </a:lstStyle>
          <a:p>
            <a:pPr>
              <a:defRPr/>
            </a:pPr>
            <a:r>
              <a:rPr lang="en-GB" smtClean="0"/>
              <a:t>Official (Open), Non-sensitive</a:t>
            </a:r>
            <a:endParaRPr lang="en-GB"/>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defRPr>
            </a:lvl1pPr>
          </a:lstStyle>
          <a:p>
            <a:pPr>
              <a:defRPr/>
            </a:pPr>
            <a:fld id="{413D6B50-3A98-4FDA-84C2-25C9ECF9CADE}" type="slidenum">
              <a:rPr lang="en-GB"/>
              <a:pPr>
                <a:defRPr/>
              </a:pPr>
              <a:t>‹#›</a:t>
            </a:fld>
            <a:endParaRPr lang="en-GB"/>
          </a:p>
        </p:txBody>
      </p:sp>
      <p:pic>
        <p:nvPicPr>
          <p:cNvPr id="2" name="Picture 1"/>
          <p:cNvPicPr>
            <a:picLocks noChangeAspect="1"/>
          </p:cNvPicPr>
          <p:nvPr userDrawn="1"/>
        </p:nvPicPr>
        <p:blipFill>
          <a:blip r:embed="rId19"/>
          <a:stretch>
            <a:fillRect/>
          </a:stretch>
        </p:blipFill>
        <p:spPr>
          <a:xfrm>
            <a:off x="7617815" y="54215"/>
            <a:ext cx="1408298" cy="317019"/>
          </a:xfrm>
          <a:prstGeom prst="rect">
            <a:avLst/>
          </a:prstGeom>
        </p:spPr>
      </p:pic>
    </p:spTree>
    <p:custDataLst>
      <p:tags r:id="rId18"/>
    </p:custDataLst>
    <p:extLst>
      <p:ext uri="{BB962C8B-B14F-4D97-AF65-F5344CB8AC3E}">
        <p14:creationId xmlns:p14="http://schemas.microsoft.com/office/powerpoint/2010/main" val="42881401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42D4A-3755-4F1B-819D-7A0DCA526EA1}" type="datetime1">
              <a:rPr lang="en-GB" smtClean="0"/>
              <a:t>12/10/2021</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SG" smtClean="0"/>
              <a:t>Official (Open), Non-sensitive</a:t>
            </a:r>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86BAA5-1B63-4717-AF6B-9DAEFEFDF54E}" type="slidenum">
              <a:rPr lang="en-SG" smtClean="0"/>
              <a:t>‹#›</a:t>
            </a:fld>
            <a:endParaRPr lang="en-SG"/>
          </a:p>
        </p:txBody>
      </p:sp>
      <p:pic>
        <p:nvPicPr>
          <p:cNvPr id="7" name="Picture 6"/>
          <p:cNvPicPr>
            <a:picLocks noChangeAspect="1"/>
          </p:cNvPicPr>
          <p:nvPr userDrawn="1"/>
        </p:nvPicPr>
        <p:blipFill>
          <a:blip r:embed="rId13"/>
          <a:stretch>
            <a:fillRect/>
          </a:stretch>
        </p:blipFill>
        <p:spPr>
          <a:xfrm>
            <a:off x="7723509" y="136100"/>
            <a:ext cx="1420491" cy="323116"/>
          </a:xfrm>
          <a:prstGeom prst="rect">
            <a:avLst/>
          </a:prstGeom>
        </p:spPr>
      </p:pic>
    </p:spTree>
    <p:extLst>
      <p:ext uri="{BB962C8B-B14F-4D97-AF65-F5344CB8AC3E}">
        <p14:creationId xmlns:p14="http://schemas.microsoft.com/office/powerpoint/2010/main" val="34134476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p3"/><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p3"/><Relationship Id="rId2" Type="http://schemas.microsoft.com/office/2007/relationships/media" Target="../media/media10.mp3"/><Relationship Id="rId1" Type="http://schemas.openxmlformats.org/officeDocument/2006/relationships/tags" Target="../tags/tag38.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2" Type="http://schemas.microsoft.com/office/2007/relationships/media" Target="../media/media11.mp3"/><Relationship Id="rId1" Type="http://schemas.openxmlformats.org/officeDocument/2006/relationships/tags" Target="../tags/tag39.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2" Type="http://schemas.microsoft.com/office/2007/relationships/media" Target="../media/media12.mp3"/><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2" Type="http://schemas.microsoft.com/office/2007/relationships/media" Target="../media/media13.mp3"/><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4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audio" Target="../media/media14.mp3"/><Relationship Id="rId2" Type="http://schemas.microsoft.com/office/2007/relationships/media" Target="../media/media14.mp3"/><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notesSlide" Target="../notesSlides/notesSlide15.xml"/><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audio" Target="../media/media15.mp3"/><Relationship Id="rId2" Type="http://schemas.microsoft.com/office/2007/relationships/media" Target="../media/media15.mp3"/><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notesSlide" Target="../notesSlides/notesSlide16.xml"/><Relationship Id="rId4"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6.mp3"/><Relationship Id="rId7" Type="http://schemas.openxmlformats.org/officeDocument/2006/relationships/image" Target="../media/image13.png"/><Relationship Id="rId2" Type="http://schemas.microsoft.com/office/2007/relationships/media" Target="../media/media16.mp3"/><Relationship Id="rId1" Type="http://schemas.openxmlformats.org/officeDocument/2006/relationships/tags" Target="../tags/tag45.xml"/><Relationship Id="rId6" Type="http://schemas.openxmlformats.org/officeDocument/2006/relationships/image" Target="../media/image12.png"/><Relationship Id="rId5" Type="http://schemas.openxmlformats.org/officeDocument/2006/relationships/notesSlide" Target="../notesSlides/notesSlide17.xml"/><Relationship Id="rId4"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7.png"/><Relationship Id="rId2" Type="http://schemas.microsoft.com/office/2007/relationships/media" Target="../media/media17.mp3"/><Relationship Id="rId1" Type="http://schemas.openxmlformats.org/officeDocument/2006/relationships/tags" Target="../tags/tag46.xml"/><Relationship Id="rId6" Type="http://schemas.openxmlformats.org/officeDocument/2006/relationships/image" Target="../media/image14.png"/><Relationship Id="rId5" Type="http://schemas.openxmlformats.org/officeDocument/2006/relationships/notesSlide" Target="../notesSlides/notesSlide18.xml"/><Relationship Id="rId4"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8.mp3"/><Relationship Id="rId7" Type="http://schemas.openxmlformats.org/officeDocument/2006/relationships/image" Target="../media/image15.png"/><Relationship Id="rId2" Type="http://schemas.microsoft.com/office/2007/relationships/media" Target="../media/media18.mp3"/><Relationship Id="rId1" Type="http://schemas.openxmlformats.org/officeDocument/2006/relationships/tags" Target="../tags/tag47.xml"/><Relationship Id="rId6" Type="http://schemas.openxmlformats.org/officeDocument/2006/relationships/hyperlink" Target="https://www.mathworks.com/videos/image-processing-toolbox-overview-61214.html" TargetMode="External"/><Relationship Id="rId5" Type="http://schemas.openxmlformats.org/officeDocument/2006/relationships/notesSlide" Target="../notesSlides/notesSlide19.xml"/><Relationship Id="rId4"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0.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9.WAV"/><Relationship Id="rId7" Type="http://schemas.openxmlformats.org/officeDocument/2006/relationships/notesSlide" Target="../notesSlides/notesSlide20.xml"/><Relationship Id="rId2" Type="http://schemas.microsoft.com/office/2007/relationships/media" Target="../media/media19.WAV"/><Relationship Id="rId1" Type="http://schemas.openxmlformats.org/officeDocument/2006/relationships/tags" Target="../tags/tag48.xml"/><Relationship Id="rId6" Type="http://schemas.openxmlformats.org/officeDocument/2006/relationships/slideLayout" Target="../slideLayouts/slideLayout22.xml"/><Relationship Id="rId5" Type="http://schemas.openxmlformats.org/officeDocument/2006/relationships/audio" Target="../media/media20.mp3"/><Relationship Id="rId4" Type="http://schemas.microsoft.com/office/2007/relationships/media" Target="../media/media20.mp3"/><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2" Type="http://schemas.microsoft.com/office/2007/relationships/media" Target="../media/media21.mp3"/><Relationship Id="rId1" Type="http://schemas.openxmlformats.org/officeDocument/2006/relationships/tags" Target="../tags/tag49.xml"/><Relationship Id="rId6" Type="http://schemas.openxmlformats.org/officeDocument/2006/relationships/image" Target="../media/image7.png"/><Relationship Id="rId5" Type="http://schemas.openxmlformats.org/officeDocument/2006/relationships/notesSlide" Target="../notesSlides/notesSlide21.xml"/><Relationship Id="rId4"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audio" Target="../media/media22.mp3"/><Relationship Id="rId2" Type="http://schemas.microsoft.com/office/2007/relationships/media" Target="../media/media22.mp3"/><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23.wmv"/><Relationship Id="rId7" Type="http://schemas.openxmlformats.org/officeDocument/2006/relationships/notesSlide" Target="../notesSlides/notesSlide23.xml"/><Relationship Id="rId2" Type="http://schemas.microsoft.com/office/2007/relationships/media" Target="../media/media23.wmv"/><Relationship Id="rId1" Type="http://schemas.openxmlformats.org/officeDocument/2006/relationships/tags" Target="../tags/tag51.xml"/><Relationship Id="rId6" Type="http://schemas.openxmlformats.org/officeDocument/2006/relationships/slideLayout" Target="../slideLayouts/slideLayout22.xml"/><Relationship Id="rId5" Type="http://schemas.openxmlformats.org/officeDocument/2006/relationships/audio" Target="../media/media24.mp3"/><Relationship Id="rId4" Type="http://schemas.microsoft.com/office/2007/relationships/media" Target="../media/media24.mp3"/><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audio" Target="../media/media25.mp3"/><Relationship Id="rId2" Type="http://schemas.microsoft.com/office/2007/relationships/media" Target="../media/media25.mp3"/><Relationship Id="rId1" Type="http://schemas.openxmlformats.org/officeDocument/2006/relationships/tags" Target="../tags/tag52.xml"/><Relationship Id="rId6" Type="http://schemas.openxmlformats.org/officeDocument/2006/relationships/image" Target="../media/image7.png"/><Relationship Id="rId5" Type="http://schemas.openxmlformats.org/officeDocument/2006/relationships/notesSlide" Target="../notesSlides/notesSlide24.xml"/><Relationship Id="rId4"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audio" Target="../media/media26.mp3"/><Relationship Id="rId2" Type="http://schemas.microsoft.com/office/2007/relationships/media" Target="../media/media26.mp3"/><Relationship Id="rId1" Type="http://schemas.openxmlformats.org/officeDocument/2006/relationships/tags" Target="../tags/tag53.xml"/><Relationship Id="rId6" Type="http://schemas.openxmlformats.org/officeDocument/2006/relationships/image" Target="../media/image7.png"/><Relationship Id="rId5" Type="http://schemas.openxmlformats.org/officeDocument/2006/relationships/notesSlide" Target="../notesSlides/notesSlide25.xml"/><Relationship Id="rId4"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audio" Target="../media/media27.mp3"/><Relationship Id="rId2" Type="http://schemas.microsoft.com/office/2007/relationships/media" Target="../media/media27.mp3"/><Relationship Id="rId1" Type="http://schemas.openxmlformats.org/officeDocument/2006/relationships/tags" Target="../tags/tag54.xml"/><Relationship Id="rId6" Type="http://schemas.openxmlformats.org/officeDocument/2006/relationships/image" Target="../media/image7.png"/><Relationship Id="rId5" Type="http://schemas.openxmlformats.org/officeDocument/2006/relationships/notesSlide" Target="../notesSlides/notesSlide26.xml"/><Relationship Id="rId4"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audio" Target="../media/media28.mp3"/><Relationship Id="rId2" Type="http://schemas.microsoft.com/office/2007/relationships/media" Target="../media/media28.mp3"/><Relationship Id="rId1" Type="http://schemas.openxmlformats.org/officeDocument/2006/relationships/tags" Target="../tags/tag55.xml"/><Relationship Id="rId6" Type="http://schemas.openxmlformats.org/officeDocument/2006/relationships/image" Target="../media/image7.png"/><Relationship Id="rId5" Type="http://schemas.openxmlformats.org/officeDocument/2006/relationships/notesSlide" Target="../notesSlides/notesSlide27.xml"/><Relationship Id="rId4"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audio" Target="../media/media29.mp3"/><Relationship Id="rId2" Type="http://schemas.microsoft.com/office/2007/relationships/media" Target="../media/media29.mp3"/><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notesSlide" Target="../notesSlides/notesSlide28.xml"/><Relationship Id="rId4"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audio" Target="../media/media30.mp3"/><Relationship Id="rId2" Type="http://schemas.microsoft.com/office/2007/relationships/media" Target="../media/media30.mp3"/><Relationship Id="rId1" Type="http://schemas.openxmlformats.org/officeDocument/2006/relationships/tags" Target="../tags/tag57.xml"/><Relationship Id="rId6" Type="http://schemas.openxmlformats.org/officeDocument/2006/relationships/image" Target="../media/image7.png"/><Relationship Id="rId5" Type="http://schemas.openxmlformats.org/officeDocument/2006/relationships/notesSlide" Target="../notesSlides/notesSlide29.xml"/><Relationship Id="rId4"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2" Type="http://schemas.microsoft.com/office/2007/relationships/media" Target="../media/media3.mp3"/><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31.mp3"/><Relationship Id="rId7" Type="http://schemas.openxmlformats.org/officeDocument/2006/relationships/image" Target="../media/image19.png"/><Relationship Id="rId2" Type="http://schemas.microsoft.com/office/2007/relationships/media" Target="../media/media31.mp3"/><Relationship Id="rId1" Type="http://schemas.openxmlformats.org/officeDocument/2006/relationships/tags" Target="../tags/tag58.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notesSlide" Target="../notesSlides/notesSlide30.xml"/><Relationship Id="rId10" Type="http://schemas.openxmlformats.org/officeDocument/2006/relationships/image" Target="../media/image22.png"/><Relationship Id="rId4" Type="http://schemas.openxmlformats.org/officeDocument/2006/relationships/slideLayout" Target="../slideLayouts/slideLayout23.xml"/><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audio" Target="../media/media32.mp3"/><Relationship Id="rId7" Type="http://schemas.openxmlformats.org/officeDocument/2006/relationships/image" Target="../media/image220.png"/><Relationship Id="rId2" Type="http://schemas.microsoft.com/office/2007/relationships/media" Target="../media/media32.mp3"/><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notesSlide" Target="../notesSlides/notesSlide31.xml"/><Relationship Id="rId4"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audio" Target="../media/media33.mp3"/><Relationship Id="rId7" Type="http://schemas.openxmlformats.org/officeDocument/2006/relationships/image" Target="../media/image7.png"/><Relationship Id="rId2" Type="http://schemas.microsoft.com/office/2007/relationships/media" Target="../media/media33.mp3"/><Relationship Id="rId1" Type="http://schemas.openxmlformats.org/officeDocument/2006/relationships/tags" Target="../tags/tag60.xml"/><Relationship Id="rId6" Type="http://schemas.openxmlformats.org/officeDocument/2006/relationships/image" Target="../media/image23.png"/><Relationship Id="rId5" Type="http://schemas.openxmlformats.org/officeDocument/2006/relationships/notesSlide" Target="../notesSlides/notesSlide32.xml"/><Relationship Id="rId4"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4.mp3"/><Relationship Id="rId7" Type="http://schemas.openxmlformats.org/officeDocument/2006/relationships/image" Target="../media/image22.png"/><Relationship Id="rId2" Type="http://schemas.microsoft.com/office/2007/relationships/media" Target="../media/media34.mp3"/><Relationship Id="rId1" Type="http://schemas.openxmlformats.org/officeDocument/2006/relationships/tags" Target="../tags/tag61.xml"/><Relationship Id="rId6" Type="http://schemas.openxmlformats.org/officeDocument/2006/relationships/image" Target="../media/image18.png"/><Relationship Id="rId5" Type="http://schemas.openxmlformats.org/officeDocument/2006/relationships/notesSlide" Target="../notesSlides/notesSlide33.xml"/><Relationship Id="rId4"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audio" Target="../media/media35.mp3"/><Relationship Id="rId7" Type="http://schemas.openxmlformats.org/officeDocument/2006/relationships/image" Target="../media/image7.png"/><Relationship Id="rId2" Type="http://schemas.microsoft.com/office/2007/relationships/media" Target="../media/media35.mp3"/><Relationship Id="rId1" Type="http://schemas.openxmlformats.org/officeDocument/2006/relationships/tags" Target="../tags/tag62.xml"/><Relationship Id="rId6" Type="http://schemas.openxmlformats.org/officeDocument/2006/relationships/image" Target="../media/image24.png"/><Relationship Id="rId5" Type="http://schemas.openxmlformats.org/officeDocument/2006/relationships/notesSlide" Target="../notesSlides/notesSlide34.xml"/><Relationship Id="rId4"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audio" Target="../media/media36.mp3"/><Relationship Id="rId2" Type="http://schemas.microsoft.com/office/2007/relationships/media" Target="../media/media36.mp3"/><Relationship Id="rId1" Type="http://schemas.openxmlformats.org/officeDocument/2006/relationships/tags" Target="../tags/tag63.xml"/><Relationship Id="rId6" Type="http://schemas.openxmlformats.org/officeDocument/2006/relationships/image" Target="../media/image7.png"/><Relationship Id="rId5" Type="http://schemas.openxmlformats.org/officeDocument/2006/relationships/notesSlide" Target="../notesSlides/notesSlide35.xml"/><Relationship Id="rId4"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audio" Target="../media/media37.mp3"/><Relationship Id="rId2" Type="http://schemas.microsoft.com/office/2007/relationships/media" Target="../media/media37.mp3"/><Relationship Id="rId1" Type="http://schemas.openxmlformats.org/officeDocument/2006/relationships/tags" Target="../tags/tag64.xml"/><Relationship Id="rId6" Type="http://schemas.openxmlformats.org/officeDocument/2006/relationships/image" Target="../media/image7.png"/><Relationship Id="rId5" Type="http://schemas.openxmlformats.org/officeDocument/2006/relationships/notesSlide" Target="../notesSlides/notesSlide36.xml"/><Relationship Id="rId4"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audio" Target="../media/media38.mp3"/><Relationship Id="rId2" Type="http://schemas.microsoft.com/office/2007/relationships/media" Target="../media/media38.mp3"/><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notesSlide" Target="../notesSlides/notesSlide37.xml"/><Relationship Id="rId4"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audio" Target="../media/media39.mp3"/><Relationship Id="rId2" Type="http://schemas.microsoft.com/office/2007/relationships/media" Target="../media/media39.mp3"/><Relationship Id="rId1" Type="http://schemas.openxmlformats.org/officeDocument/2006/relationships/tags" Target="../tags/tag66.xml"/><Relationship Id="rId6" Type="http://schemas.openxmlformats.org/officeDocument/2006/relationships/image" Target="../media/image7.png"/><Relationship Id="rId5" Type="http://schemas.openxmlformats.org/officeDocument/2006/relationships/notesSlide" Target="../notesSlides/notesSlide38.xml"/><Relationship Id="rId4"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audio" Target="../media/media40.mp3"/><Relationship Id="rId2" Type="http://schemas.microsoft.com/office/2007/relationships/media" Target="../media/media40.mp3"/><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notesSlide" Target="../notesSlides/notesSlide39.xml"/><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2" Type="http://schemas.microsoft.com/office/2007/relationships/media" Target="../media/media4.mp3"/><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audio" Target="../media/media41.mp3"/><Relationship Id="rId2" Type="http://schemas.microsoft.com/office/2007/relationships/media" Target="../media/media41.mp3"/><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notesSlide" Target="../notesSlides/notesSlide40.xml"/><Relationship Id="rId4"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audio" Target="../media/media42.mp3"/><Relationship Id="rId2" Type="http://schemas.microsoft.com/office/2007/relationships/media" Target="../media/media42.mp3"/><Relationship Id="rId1" Type="http://schemas.openxmlformats.org/officeDocument/2006/relationships/tags" Target="../tags/tag69.xml"/><Relationship Id="rId6" Type="http://schemas.openxmlformats.org/officeDocument/2006/relationships/image" Target="../media/image7.png"/><Relationship Id="rId5" Type="http://schemas.openxmlformats.org/officeDocument/2006/relationships/notesSlide" Target="../notesSlides/notesSlide41.xml"/><Relationship Id="rId4"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audio" Target="../media/media43.mp3"/><Relationship Id="rId2" Type="http://schemas.microsoft.com/office/2007/relationships/media" Target="../media/media43.mp3"/><Relationship Id="rId1" Type="http://schemas.openxmlformats.org/officeDocument/2006/relationships/tags" Target="../tags/tag70.xml"/><Relationship Id="rId6" Type="http://schemas.openxmlformats.org/officeDocument/2006/relationships/image" Target="../media/image7.png"/><Relationship Id="rId5" Type="http://schemas.openxmlformats.org/officeDocument/2006/relationships/notesSlide" Target="../notesSlides/notesSlide42.xml"/><Relationship Id="rId4"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audio" Target="../media/media44.mp3"/><Relationship Id="rId2" Type="http://schemas.microsoft.com/office/2007/relationships/media" Target="../media/media44.mp3"/><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notesSlide" Target="../notesSlides/notesSlide43.xml"/><Relationship Id="rId4"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audio" Target="../media/media45.mp3"/><Relationship Id="rId2" Type="http://schemas.microsoft.com/office/2007/relationships/media" Target="../media/media45.mp3"/><Relationship Id="rId1" Type="http://schemas.openxmlformats.org/officeDocument/2006/relationships/tags" Target="../tags/tag72.xml"/><Relationship Id="rId6" Type="http://schemas.openxmlformats.org/officeDocument/2006/relationships/image" Target="../media/image7.png"/><Relationship Id="rId5" Type="http://schemas.openxmlformats.org/officeDocument/2006/relationships/notesSlide" Target="../notesSlides/notesSlide44.xml"/><Relationship Id="rId4"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audio" Target="../media/media46.mp3"/><Relationship Id="rId2" Type="http://schemas.microsoft.com/office/2007/relationships/media" Target="../media/media46.mp3"/><Relationship Id="rId1" Type="http://schemas.openxmlformats.org/officeDocument/2006/relationships/tags" Target="../tags/tag73.xml"/><Relationship Id="rId6" Type="http://schemas.openxmlformats.org/officeDocument/2006/relationships/image" Target="../media/image7.png"/><Relationship Id="rId5" Type="http://schemas.openxmlformats.org/officeDocument/2006/relationships/notesSlide" Target="../notesSlides/notesSlide45.xml"/><Relationship Id="rId4"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audio" Target="../media/media47.mp3"/><Relationship Id="rId2" Type="http://schemas.microsoft.com/office/2007/relationships/media" Target="../media/media47.mp3"/><Relationship Id="rId1" Type="http://schemas.openxmlformats.org/officeDocument/2006/relationships/tags" Target="../tags/tag74.xml"/><Relationship Id="rId6" Type="http://schemas.openxmlformats.org/officeDocument/2006/relationships/image" Target="../media/image7.png"/><Relationship Id="rId5" Type="http://schemas.openxmlformats.org/officeDocument/2006/relationships/notesSlide" Target="../notesSlides/notesSlide46.xml"/><Relationship Id="rId4"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audio" Target="../media/media48.mp3"/><Relationship Id="rId2" Type="http://schemas.microsoft.com/office/2007/relationships/media" Target="../media/media48.mp3"/><Relationship Id="rId1" Type="http://schemas.openxmlformats.org/officeDocument/2006/relationships/tags" Target="../tags/tag75.xml"/><Relationship Id="rId6" Type="http://schemas.openxmlformats.org/officeDocument/2006/relationships/image" Target="../media/image7.png"/><Relationship Id="rId5" Type="http://schemas.openxmlformats.org/officeDocument/2006/relationships/notesSlide" Target="../notesSlides/notesSlide47.xml"/><Relationship Id="rId4"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audio" Target="../media/media49.mp3"/><Relationship Id="rId2" Type="http://schemas.microsoft.com/office/2007/relationships/media" Target="../media/media49.mp3"/><Relationship Id="rId1" Type="http://schemas.openxmlformats.org/officeDocument/2006/relationships/tags" Target="../tags/tag76.xml"/><Relationship Id="rId6" Type="http://schemas.openxmlformats.org/officeDocument/2006/relationships/image" Target="../media/image7.png"/><Relationship Id="rId5" Type="http://schemas.openxmlformats.org/officeDocument/2006/relationships/notesSlide" Target="../notesSlides/notesSlide48.xml"/><Relationship Id="rId4"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audio" Target="../media/media50.mp3"/><Relationship Id="rId7" Type="http://schemas.openxmlformats.org/officeDocument/2006/relationships/image" Target="../media/image7.png"/><Relationship Id="rId2" Type="http://schemas.microsoft.com/office/2007/relationships/media" Target="../media/media50.mp3"/><Relationship Id="rId1" Type="http://schemas.openxmlformats.org/officeDocument/2006/relationships/tags" Target="../tags/tag77.xml"/><Relationship Id="rId6" Type="http://schemas.openxmlformats.org/officeDocument/2006/relationships/image" Target="../media/image25.png"/><Relationship Id="rId5" Type="http://schemas.openxmlformats.org/officeDocument/2006/relationships/notesSlide" Target="../notesSlides/notesSlide49.xml"/><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2" Type="http://schemas.microsoft.com/office/2007/relationships/media" Target="../media/media5.mp3"/><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audio" Target="../media/media51.mp3"/><Relationship Id="rId2" Type="http://schemas.microsoft.com/office/2007/relationships/media" Target="../media/media51.mp3"/><Relationship Id="rId1" Type="http://schemas.openxmlformats.org/officeDocument/2006/relationships/tags" Target="../tags/tag78.xml"/><Relationship Id="rId6" Type="http://schemas.openxmlformats.org/officeDocument/2006/relationships/image" Target="../media/image7.png"/><Relationship Id="rId5" Type="http://schemas.openxmlformats.org/officeDocument/2006/relationships/notesSlide" Target="../notesSlides/notesSlide50.xml"/><Relationship Id="rId4"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audio" Target="../media/media52.mp3"/><Relationship Id="rId2" Type="http://schemas.microsoft.com/office/2007/relationships/media" Target="../media/media52.mp3"/><Relationship Id="rId1" Type="http://schemas.openxmlformats.org/officeDocument/2006/relationships/tags" Target="../tags/tag79.xml"/><Relationship Id="rId6" Type="http://schemas.openxmlformats.org/officeDocument/2006/relationships/image" Target="../media/image7.png"/><Relationship Id="rId5" Type="http://schemas.openxmlformats.org/officeDocument/2006/relationships/notesSlide" Target="../notesSlides/notesSlide51.xml"/><Relationship Id="rId4"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audio" Target="../media/media53.mp3"/><Relationship Id="rId2" Type="http://schemas.microsoft.com/office/2007/relationships/media" Target="../media/media53.mp3"/><Relationship Id="rId1" Type="http://schemas.openxmlformats.org/officeDocument/2006/relationships/tags" Target="../tags/tag80.xml"/><Relationship Id="rId6" Type="http://schemas.openxmlformats.org/officeDocument/2006/relationships/image" Target="../media/image7.png"/><Relationship Id="rId5" Type="http://schemas.openxmlformats.org/officeDocument/2006/relationships/notesSlide" Target="../notesSlides/notesSlide52.xml"/><Relationship Id="rId4"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audio" Target="../media/media54.mp3"/><Relationship Id="rId2" Type="http://schemas.microsoft.com/office/2007/relationships/media" Target="../media/media54.mp3"/><Relationship Id="rId1" Type="http://schemas.openxmlformats.org/officeDocument/2006/relationships/tags" Target="../tags/tag81.xml"/><Relationship Id="rId6" Type="http://schemas.openxmlformats.org/officeDocument/2006/relationships/image" Target="../media/image7.png"/><Relationship Id="rId5" Type="http://schemas.openxmlformats.org/officeDocument/2006/relationships/notesSlide" Target="../notesSlides/notesSlide53.xml"/><Relationship Id="rId4"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audio" Target="../media/media55.mp3"/><Relationship Id="rId7" Type="http://schemas.openxmlformats.org/officeDocument/2006/relationships/image" Target="../media/image26.png"/><Relationship Id="rId2" Type="http://schemas.microsoft.com/office/2007/relationships/media" Target="../media/media55.mp3"/><Relationship Id="rId1" Type="http://schemas.openxmlformats.org/officeDocument/2006/relationships/tags" Target="../tags/tag82.xml"/><Relationship Id="rId6" Type="http://schemas.openxmlformats.org/officeDocument/2006/relationships/image" Target="../media/image7.png"/><Relationship Id="rId5" Type="http://schemas.openxmlformats.org/officeDocument/2006/relationships/notesSlide" Target="../notesSlides/notesSlide54.xml"/><Relationship Id="rId4"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audio" Target="../media/media56.mp3"/><Relationship Id="rId2" Type="http://schemas.microsoft.com/office/2007/relationships/media" Target="../media/media56.mp3"/><Relationship Id="rId1" Type="http://schemas.openxmlformats.org/officeDocument/2006/relationships/tags" Target="../tags/tag83.xml"/><Relationship Id="rId6" Type="http://schemas.openxmlformats.org/officeDocument/2006/relationships/image" Target="../media/image7.png"/><Relationship Id="rId5" Type="http://schemas.openxmlformats.org/officeDocument/2006/relationships/notesSlide" Target="../notesSlides/notesSlide55.xml"/><Relationship Id="rId4"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audio" Target="../media/media57.mp3"/><Relationship Id="rId2" Type="http://schemas.microsoft.com/office/2007/relationships/media" Target="../media/media57.mp3"/><Relationship Id="rId1" Type="http://schemas.openxmlformats.org/officeDocument/2006/relationships/tags" Target="../tags/tag84.xml"/><Relationship Id="rId6" Type="http://schemas.openxmlformats.org/officeDocument/2006/relationships/image" Target="../media/image7.png"/><Relationship Id="rId5" Type="http://schemas.openxmlformats.org/officeDocument/2006/relationships/notesSlide" Target="../notesSlides/notesSlide56.xml"/><Relationship Id="rId4"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audio" Target="../media/media58.mp3"/><Relationship Id="rId7" Type="http://schemas.openxmlformats.org/officeDocument/2006/relationships/image" Target="../media/image7.png"/><Relationship Id="rId2" Type="http://schemas.microsoft.com/office/2007/relationships/media" Target="../media/media58.mp3"/><Relationship Id="rId1" Type="http://schemas.openxmlformats.org/officeDocument/2006/relationships/tags" Target="../tags/tag85.xml"/><Relationship Id="rId6" Type="http://schemas.openxmlformats.org/officeDocument/2006/relationships/image" Target="../media/image27.png"/><Relationship Id="rId5" Type="http://schemas.openxmlformats.org/officeDocument/2006/relationships/notesSlide" Target="../notesSlides/notesSlide57.xml"/><Relationship Id="rId4"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audio" Target="../media/media59.mp3"/><Relationship Id="rId2" Type="http://schemas.microsoft.com/office/2007/relationships/media" Target="../media/media59.mp3"/><Relationship Id="rId1" Type="http://schemas.openxmlformats.org/officeDocument/2006/relationships/tags" Target="../tags/tag86.xml"/><Relationship Id="rId6" Type="http://schemas.openxmlformats.org/officeDocument/2006/relationships/image" Target="../media/image7.png"/><Relationship Id="rId5" Type="http://schemas.openxmlformats.org/officeDocument/2006/relationships/notesSlide" Target="../notesSlides/notesSlide58.xml"/><Relationship Id="rId4"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audio" Target="../media/media60.mp3"/><Relationship Id="rId7" Type="http://schemas.openxmlformats.org/officeDocument/2006/relationships/image" Target="../media/image7.png"/><Relationship Id="rId2" Type="http://schemas.microsoft.com/office/2007/relationships/media" Target="../media/media60.mp3"/><Relationship Id="rId1" Type="http://schemas.openxmlformats.org/officeDocument/2006/relationships/tags" Target="../tags/tag87.xml"/><Relationship Id="rId6" Type="http://schemas.openxmlformats.org/officeDocument/2006/relationships/image" Target="../media/image28.png"/><Relationship Id="rId5" Type="http://schemas.openxmlformats.org/officeDocument/2006/relationships/notesSlide" Target="../notesSlides/notesSlide59.xml"/><Relationship Id="rId4"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2" Type="http://schemas.microsoft.com/office/2007/relationships/media" Target="../media/media6.mp3"/><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61.mp3"/><Relationship Id="rId7" Type="http://schemas.openxmlformats.org/officeDocument/2006/relationships/image" Target="../media/image30.png"/><Relationship Id="rId2" Type="http://schemas.microsoft.com/office/2007/relationships/media" Target="../media/media61.mp3"/><Relationship Id="rId1" Type="http://schemas.openxmlformats.org/officeDocument/2006/relationships/tags" Target="../tags/tag88.xml"/><Relationship Id="rId6" Type="http://schemas.openxmlformats.org/officeDocument/2006/relationships/image" Target="../media/image29.png"/><Relationship Id="rId5" Type="http://schemas.openxmlformats.org/officeDocument/2006/relationships/notesSlide" Target="../notesSlides/notesSlide60.xml"/><Relationship Id="rId4" Type="http://schemas.openxmlformats.org/officeDocument/2006/relationships/slideLayout" Target="../slideLayouts/slideLayout18.xml"/><Relationship Id="rId9"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audio" Target="../media/media62.mp3"/><Relationship Id="rId2" Type="http://schemas.microsoft.com/office/2007/relationships/media" Target="../media/media62.mp3"/><Relationship Id="rId1" Type="http://schemas.openxmlformats.org/officeDocument/2006/relationships/tags" Target="../tags/tag89.xml"/><Relationship Id="rId6" Type="http://schemas.openxmlformats.org/officeDocument/2006/relationships/image" Target="../media/image7.png"/><Relationship Id="rId5" Type="http://schemas.openxmlformats.org/officeDocument/2006/relationships/notesSlide" Target="../notesSlides/notesSlide61.xml"/><Relationship Id="rId4"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audio" Target="../media/media63.mp3"/><Relationship Id="rId2" Type="http://schemas.microsoft.com/office/2007/relationships/media" Target="../media/media63.mp3"/><Relationship Id="rId1" Type="http://schemas.openxmlformats.org/officeDocument/2006/relationships/tags" Target="../tags/tag90.xml"/><Relationship Id="rId6" Type="http://schemas.openxmlformats.org/officeDocument/2006/relationships/image" Target="../media/image7.png"/><Relationship Id="rId5" Type="http://schemas.openxmlformats.org/officeDocument/2006/relationships/notesSlide" Target="../notesSlides/notesSlide62.xml"/><Relationship Id="rId4"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audio" Target="../media/media64.mp3"/><Relationship Id="rId2" Type="http://schemas.microsoft.com/office/2007/relationships/media" Target="../media/media64.mp3"/><Relationship Id="rId1" Type="http://schemas.openxmlformats.org/officeDocument/2006/relationships/tags" Target="../tags/tag91.xml"/><Relationship Id="rId6" Type="http://schemas.openxmlformats.org/officeDocument/2006/relationships/image" Target="../media/image7.png"/><Relationship Id="rId5" Type="http://schemas.openxmlformats.org/officeDocument/2006/relationships/notesSlide" Target="../notesSlides/notesSlide63.xml"/><Relationship Id="rId4"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audio" Target="../media/media65.mp3"/><Relationship Id="rId7" Type="http://schemas.openxmlformats.org/officeDocument/2006/relationships/image" Target="../media/image7.png"/><Relationship Id="rId2" Type="http://schemas.microsoft.com/office/2007/relationships/media" Target="../media/media65.mp3"/><Relationship Id="rId1" Type="http://schemas.openxmlformats.org/officeDocument/2006/relationships/tags" Target="../tags/tag92.xml"/><Relationship Id="rId6" Type="http://schemas.openxmlformats.org/officeDocument/2006/relationships/image" Target="../media/image32.png"/><Relationship Id="rId5" Type="http://schemas.openxmlformats.org/officeDocument/2006/relationships/notesSlide" Target="../notesSlides/notesSlide64.xml"/><Relationship Id="rId4"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audio" Target="../media/media66.mp3"/><Relationship Id="rId2" Type="http://schemas.microsoft.com/office/2007/relationships/media" Target="../media/media66.mp3"/><Relationship Id="rId1" Type="http://schemas.openxmlformats.org/officeDocument/2006/relationships/tags" Target="../tags/tag93.xml"/><Relationship Id="rId6" Type="http://schemas.openxmlformats.org/officeDocument/2006/relationships/image" Target="../media/image7.png"/><Relationship Id="rId5" Type="http://schemas.openxmlformats.org/officeDocument/2006/relationships/notesSlide" Target="../notesSlides/notesSlide65.xml"/><Relationship Id="rId4"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audio" Target="../media/media67.mp3"/><Relationship Id="rId2" Type="http://schemas.microsoft.com/office/2007/relationships/media" Target="../media/media67.mp3"/><Relationship Id="rId1" Type="http://schemas.openxmlformats.org/officeDocument/2006/relationships/tags" Target="../tags/tag94.xml"/><Relationship Id="rId6" Type="http://schemas.openxmlformats.org/officeDocument/2006/relationships/image" Target="../media/image7.png"/><Relationship Id="rId5" Type="http://schemas.openxmlformats.org/officeDocument/2006/relationships/notesSlide" Target="../notesSlides/notesSlide66.xml"/><Relationship Id="rId4"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4.bin"/><Relationship Id="rId3" Type="http://schemas.microsoft.com/office/2007/relationships/media" Target="../media/media68.mp3"/><Relationship Id="rId7" Type="http://schemas.openxmlformats.org/officeDocument/2006/relationships/oleObject" Target="../embeddings/oleObject1.bin"/><Relationship Id="rId12" Type="http://schemas.openxmlformats.org/officeDocument/2006/relationships/image" Target="../media/image35.wmf"/><Relationship Id="rId17" Type="http://schemas.openxmlformats.org/officeDocument/2006/relationships/image" Target="../media/image7.png"/><Relationship Id="rId2" Type="http://schemas.openxmlformats.org/officeDocument/2006/relationships/tags" Target="../tags/tag95.xml"/><Relationship Id="rId16" Type="http://schemas.openxmlformats.org/officeDocument/2006/relationships/image" Target="../media/image37.wmf"/><Relationship Id="rId1" Type="http://schemas.openxmlformats.org/officeDocument/2006/relationships/vmlDrawing" Target="../drawings/vmlDrawing1.vml"/><Relationship Id="rId6" Type="http://schemas.openxmlformats.org/officeDocument/2006/relationships/notesSlide" Target="../notesSlides/notesSlide67.xml"/><Relationship Id="rId11" Type="http://schemas.openxmlformats.org/officeDocument/2006/relationships/oleObject" Target="../embeddings/oleObject3.bin"/><Relationship Id="rId5" Type="http://schemas.openxmlformats.org/officeDocument/2006/relationships/slideLayout" Target="../slideLayouts/slideLayout18.xml"/><Relationship Id="rId15" Type="http://schemas.openxmlformats.org/officeDocument/2006/relationships/oleObject" Target="../embeddings/oleObject5.bin"/><Relationship Id="rId10" Type="http://schemas.openxmlformats.org/officeDocument/2006/relationships/image" Target="../media/image34.wmf"/><Relationship Id="rId4" Type="http://schemas.openxmlformats.org/officeDocument/2006/relationships/audio" Target="../media/media68.mp3"/><Relationship Id="rId9" Type="http://schemas.openxmlformats.org/officeDocument/2006/relationships/oleObject" Target="../embeddings/oleObject2.bin"/><Relationship Id="rId14" Type="http://schemas.openxmlformats.org/officeDocument/2006/relationships/image" Target="../media/image36.wmf"/></Relationships>
</file>

<file path=ppt/slides/_rels/slide68.xml.rels><?xml version="1.0" encoding="UTF-8" standalone="yes"?>
<Relationships xmlns="http://schemas.openxmlformats.org/package/2006/relationships"><Relationship Id="rId3" Type="http://schemas.openxmlformats.org/officeDocument/2006/relationships/audio" Target="../media/media69.mp3"/><Relationship Id="rId2" Type="http://schemas.microsoft.com/office/2007/relationships/media" Target="../media/media69.mp3"/><Relationship Id="rId1" Type="http://schemas.openxmlformats.org/officeDocument/2006/relationships/tags" Target="../tags/tag96.xml"/><Relationship Id="rId6" Type="http://schemas.openxmlformats.org/officeDocument/2006/relationships/image" Target="../media/image7.png"/><Relationship Id="rId5" Type="http://schemas.openxmlformats.org/officeDocument/2006/relationships/notesSlide" Target="../notesSlides/notesSlide68.xml"/><Relationship Id="rId4"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audio" Target="../media/media70.mp3"/><Relationship Id="rId7" Type="http://schemas.openxmlformats.org/officeDocument/2006/relationships/image" Target="../media/image7.png"/><Relationship Id="rId2" Type="http://schemas.microsoft.com/office/2007/relationships/media" Target="../media/media70.mp3"/><Relationship Id="rId1" Type="http://schemas.openxmlformats.org/officeDocument/2006/relationships/tags" Target="../tags/tag97.xml"/><Relationship Id="rId6" Type="http://schemas.openxmlformats.org/officeDocument/2006/relationships/image" Target="../media/image38.png"/><Relationship Id="rId5" Type="http://schemas.openxmlformats.org/officeDocument/2006/relationships/notesSlide" Target="../notesSlides/notesSlide69.xml"/><Relationship Id="rId4"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7.png"/><Relationship Id="rId2" Type="http://schemas.microsoft.com/office/2007/relationships/media" Target="../media/media7.mp3"/><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8.xml"/><Relationship Id="rId1" Type="http://schemas.openxmlformats.org/officeDocument/2006/relationships/tags" Target="../tags/tag98.xml"/></Relationships>
</file>

<file path=ppt/slides/_rels/slide71.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7.png"/><Relationship Id="rId3" Type="http://schemas.microsoft.com/office/2007/relationships/media" Target="../media/media71.mp3"/><Relationship Id="rId7" Type="http://schemas.openxmlformats.org/officeDocument/2006/relationships/oleObject" Target="../embeddings/oleObject6.bin"/><Relationship Id="rId12" Type="http://schemas.openxmlformats.org/officeDocument/2006/relationships/image" Target="../media/image42.wmf"/><Relationship Id="rId2" Type="http://schemas.openxmlformats.org/officeDocument/2006/relationships/tags" Target="../tags/tag99.xml"/><Relationship Id="rId1" Type="http://schemas.openxmlformats.org/officeDocument/2006/relationships/vmlDrawing" Target="../drawings/vmlDrawing2.vml"/><Relationship Id="rId6" Type="http://schemas.openxmlformats.org/officeDocument/2006/relationships/notesSlide" Target="../notesSlides/notesSlide70.xml"/><Relationship Id="rId11" Type="http://schemas.openxmlformats.org/officeDocument/2006/relationships/oleObject" Target="../embeddings/oleObject8.bin"/><Relationship Id="rId5" Type="http://schemas.openxmlformats.org/officeDocument/2006/relationships/slideLayout" Target="../slideLayouts/slideLayout18.xml"/><Relationship Id="rId10" Type="http://schemas.openxmlformats.org/officeDocument/2006/relationships/image" Target="../media/image41.wmf"/><Relationship Id="rId4" Type="http://schemas.openxmlformats.org/officeDocument/2006/relationships/audio" Target="../media/media71.mp3"/><Relationship Id="rId9" Type="http://schemas.openxmlformats.org/officeDocument/2006/relationships/oleObject" Target="../embeddings/oleObject7.bin"/></Relationships>
</file>

<file path=ppt/slides/_rels/slide72.xml.rels><?xml version="1.0" encoding="UTF-8" standalone="yes"?>
<Relationships xmlns="http://schemas.openxmlformats.org/package/2006/relationships"><Relationship Id="rId3" Type="http://schemas.openxmlformats.org/officeDocument/2006/relationships/audio" Target="../media/media72.mp3"/><Relationship Id="rId2" Type="http://schemas.microsoft.com/office/2007/relationships/media" Target="../media/media72.mp3"/><Relationship Id="rId1" Type="http://schemas.openxmlformats.org/officeDocument/2006/relationships/tags" Target="../tags/tag100.xml"/><Relationship Id="rId6" Type="http://schemas.openxmlformats.org/officeDocument/2006/relationships/image" Target="../media/image7.png"/><Relationship Id="rId5" Type="http://schemas.openxmlformats.org/officeDocument/2006/relationships/notesSlide" Target="../notesSlides/notesSlide71.xml"/><Relationship Id="rId4"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73.mp3"/><Relationship Id="rId7" Type="http://schemas.openxmlformats.org/officeDocument/2006/relationships/image" Target="../media/image44.png"/><Relationship Id="rId2" Type="http://schemas.microsoft.com/office/2007/relationships/media" Target="../media/media73.mp3"/><Relationship Id="rId1" Type="http://schemas.openxmlformats.org/officeDocument/2006/relationships/tags" Target="../tags/tag101.xml"/><Relationship Id="rId6" Type="http://schemas.openxmlformats.org/officeDocument/2006/relationships/image" Target="../media/image43.png"/><Relationship Id="rId5" Type="http://schemas.openxmlformats.org/officeDocument/2006/relationships/notesSlide" Target="../notesSlides/notesSlide72.xml"/><Relationship Id="rId4"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audio" Target="../media/media74.mp3"/><Relationship Id="rId2" Type="http://schemas.microsoft.com/office/2007/relationships/media" Target="../media/media74.mp3"/><Relationship Id="rId1" Type="http://schemas.openxmlformats.org/officeDocument/2006/relationships/tags" Target="../tags/tag102.xml"/><Relationship Id="rId6" Type="http://schemas.openxmlformats.org/officeDocument/2006/relationships/image" Target="../media/image7.png"/><Relationship Id="rId5" Type="http://schemas.openxmlformats.org/officeDocument/2006/relationships/notesSlide" Target="../notesSlides/notesSlide73.xml"/><Relationship Id="rId4"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audio" Target="../media/media75.mp3"/><Relationship Id="rId7" Type="http://schemas.openxmlformats.org/officeDocument/2006/relationships/image" Target="../media/image46.png"/><Relationship Id="rId2" Type="http://schemas.microsoft.com/office/2007/relationships/media" Target="../media/media75.mp3"/><Relationship Id="rId1" Type="http://schemas.openxmlformats.org/officeDocument/2006/relationships/tags" Target="../tags/tag103.xml"/><Relationship Id="rId6" Type="http://schemas.openxmlformats.org/officeDocument/2006/relationships/image" Target="../media/image45.png"/><Relationship Id="rId5" Type="http://schemas.openxmlformats.org/officeDocument/2006/relationships/notesSlide" Target="../notesSlides/notesSlide74.xml"/><Relationship Id="rId10" Type="http://schemas.openxmlformats.org/officeDocument/2006/relationships/image" Target="../media/image7.png"/><Relationship Id="rId4" Type="http://schemas.openxmlformats.org/officeDocument/2006/relationships/slideLayout" Target="../slideLayouts/slideLayout22.xml"/><Relationship Id="rId9"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audio" Target="../media/media76.mp3"/><Relationship Id="rId2" Type="http://schemas.microsoft.com/office/2007/relationships/media" Target="../media/media76.mp3"/><Relationship Id="rId1" Type="http://schemas.openxmlformats.org/officeDocument/2006/relationships/tags" Target="../tags/tag104.xml"/><Relationship Id="rId6" Type="http://schemas.openxmlformats.org/officeDocument/2006/relationships/image" Target="../media/image7.png"/><Relationship Id="rId5" Type="http://schemas.openxmlformats.org/officeDocument/2006/relationships/notesSlide" Target="../notesSlides/notesSlide75.xml"/><Relationship Id="rId4"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audio" Target="../media/media77.mp3"/><Relationship Id="rId2" Type="http://schemas.microsoft.com/office/2007/relationships/media" Target="../media/media77.mp3"/><Relationship Id="rId1" Type="http://schemas.openxmlformats.org/officeDocument/2006/relationships/tags" Target="../tags/tag105.xml"/><Relationship Id="rId6" Type="http://schemas.openxmlformats.org/officeDocument/2006/relationships/image" Target="../media/image7.png"/><Relationship Id="rId5" Type="http://schemas.openxmlformats.org/officeDocument/2006/relationships/notesSlide" Target="../notesSlides/notesSlide76.xml"/><Relationship Id="rId4"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audio" Target="../media/media78.mp3"/><Relationship Id="rId2" Type="http://schemas.microsoft.com/office/2007/relationships/media" Target="../media/media78.mp3"/><Relationship Id="rId1" Type="http://schemas.openxmlformats.org/officeDocument/2006/relationships/tags" Target="../tags/tag106.xml"/><Relationship Id="rId6" Type="http://schemas.openxmlformats.org/officeDocument/2006/relationships/image" Target="../media/image7.png"/><Relationship Id="rId5" Type="http://schemas.openxmlformats.org/officeDocument/2006/relationships/notesSlide" Target="../notesSlides/notesSlide77.xml"/><Relationship Id="rId4"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audio" Target="../media/media79.mp3"/><Relationship Id="rId2" Type="http://schemas.microsoft.com/office/2007/relationships/media" Target="../media/media79.mp3"/><Relationship Id="rId1" Type="http://schemas.openxmlformats.org/officeDocument/2006/relationships/tags" Target="../tags/tag107.xml"/><Relationship Id="rId6" Type="http://schemas.openxmlformats.org/officeDocument/2006/relationships/image" Target="../media/image7.png"/><Relationship Id="rId5" Type="http://schemas.openxmlformats.org/officeDocument/2006/relationships/notesSlide" Target="../notesSlides/notesSlide78.xml"/><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7.png"/><Relationship Id="rId2" Type="http://schemas.microsoft.com/office/2007/relationships/media" Target="../media/media8.mp3"/><Relationship Id="rId1" Type="http://schemas.openxmlformats.org/officeDocument/2006/relationships/tags" Target="../tags/tag36.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audio" Target="../media/media80.mp3"/><Relationship Id="rId2" Type="http://schemas.microsoft.com/office/2007/relationships/media" Target="../media/media80.mp3"/><Relationship Id="rId1" Type="http://schemas.openxmlformats.org/officeDocument/2006/relationships/tags" Target="../tags/tag108.xml"/><Relationship Id="rId6" Type="http://schemas.openxmlformats.org/officeDocument/2006/relationships/image" Target="../media/image7.png"/><Relationship Id="rId5" Type="http://schemas.openxmlformats.org/officeDocument/2006/relationships/notesSlide" Target="../notesSlides/notesSlide79.xml"/><Relationship Id="rId4"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audio" Target="../media/media81.mp3"/><Relationship Id="rId2" Type="http://schemas.microsoft.com/office/2007/relationships/media" Target="../media/media81.mp3"/><Relationship Id="rId1" Type="http://schemas.openxmlformats.org/officeDocument/2006/relationships/tags" Target="../tags/tag109.xml"/><Relationship Id="rId6" Type="http://schemas.openxmlformats.org/officeDocument/2006/relationships/image" Target="../media/image7.png"/><Relationship Id="rId5" Type="http://schemas.openxmlformats.org/officeDocument/2006/relationships/notesSlide" Target="../notesSlides/notesSlide80.xml"/><Relationship Id="rId4"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audio" Target="../media/media82.mp3"/><Relationship Id="rId2" Type="http://schemas.microsoft.com/office/2007/relationships/media" Target="../media/media82.mp3"/><Relationship Id="rId1" Type="http://schemas.openxmlformats.org/officeDocument/2006/relationships/tags" Target="../tags/tag110.xml"/><Relationship Id="rId6" Type="http://schemas.openxmlformats.org/officeDocument/2006/relationships/image" Target="../media/image7.png"/><Relationship Id="rId5" Type="http://schemas.openxmlformats.org/officeDocument/2006/relationships/notesSlide" Target="../notesSlides/notesSlide81.xml"/><Relationship Id="rId4"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audio" Target="../media/media83.mp3"/><Relationship Id="rId2" Type="http://schemas.microsoft.com/office/2007/relationships/media" Target="../media/media83.mp3"/><Relationship Id="rId1" Type="http://schemas.openxmlformats.org/officeDocument/2006/relationships/tags" Target="../tags/tag111.xml"/><Relationship Id="rId6" Type="http://schemas.openxmlformats.org/officeDocument/2006/relationships/image" Target="../media/image7.png"/><Relationship Id="rId5" Type="http://schemas.openxmlformats.org/officeDocument/2006/relationships/notesSlide" Target="../notesSlides/notesSlide82.xml"/><Relationship Id="rId4"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audio" Target="../media/media84.mp3"/><Relationship Id="rId2" Type="http://schemas.microsoft.com/office/2007/relationships/media" Target="../media/media84.mp3"/><Relationship Id="rId1" Type="http://schemas.openxmlformats.org/officeDocument/2006/relationships/tags" Target="../tags/tag112.xml"/><Relationship Id="rId6" Type="http://schemas.openxmlformats.org/officeDocument/2006/relationships/image" Target="../media/image7.png"/><Relationship Id="rId5" Type="http://schemas.openxmlformats.org/officeDocument/2006/relationships/notesSlide" Target="../notesSlides/notesSlide83.xml"/><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7.png"/><Relationship Id="rId2" Type="http://schemas.microsoft.com/office/2007/relationships/media" Target="../media/media9.mp3"/><Relationship Id="rId1" Type="http://schemas.openxmlformats.org/officeDocument/2006/relationships/tags" Target="../tags/tag37.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75" y="879764"/>
            <a:ext cx="9132125" cy="1828800"/>
          </a:xfrm>
        </p:spPr>
        <p:txBody>
          <a:bodyPr>
            <a:normAutofit fontScale="90000"/>
          </a:bodyPr>
          <a:lstStyle/>
          <a:p>
            <a:pPr eaLnBrk="1" fontAlgn="auto" hangingPunct="1">
              <a:spcAft>
                <a:spcPts val="0"/>
              </a:spcAft>
              <a:defRPr/>
            </a:pPr>
            <a:r>
              <a:rPr lang="en-GB" dirty="0"/>
              <a:t>DIGITAL SIGNAL PROCESSING </a:t>
            </a:r>
            <a:br>
              <a:rPr lang="en-GB" dirty="0"/>
            </a:br>
            <a:r>
              <a:rPr lang="en-GB" dirty="0"/>
              <a:t>Chapter 9</a:t>
            </a:r>
            <a:br>
              <a:rPr lang="en-GB" dirty="0"/>
            </a:br>
            <a:r>
              <a:rPr lang="en-GB" dirty="0"/>
              <a:t>MULTIMEDIA SIGNAL PROCESSING (Data Compression)</a:t>
            </a:r>
          </a:p>
        </p:txBody>
      </p:sp>
      <p:sp>
        <p:nvSpPr>
          <p:cNvPr id="9219" name="Subtitle 2"/>
          <p:cNvSpPr>
            <a:spLocks noGrp="1"/>
          </p:cNvSpPr>
          <p:nvPr>
            <p:ph type="subTitle" idx="1"/>
          </p:nvPr>
        </p:nvSpPr>
        <p:spPr>
          <a:xfrm>
            <a:off x="2309658" y="6049963"/>
            <a:ext cx="6705600" cy="685800"/>
          </a:xfrm>
        </p:spPr>
        <p:txBody>
          <a:bodyPr>
            <a:normAutofit fontScale="55000" lnSpcReduction="20000"/>
          </a:bodyPr>
          <a:lstStyle/>
          <a:p>
            <a:pPr eaLnBrk="1" hangingPunct="1"/>
            <a:endParaRPr lang="en-GB" sz="3400" dirty="0"/>
          </a:p>
          <a:p>
            <a:pPr eaLnBrk="1" hangingPunct="1"/>
            <a:r>
              <a:rPr lang="en-GB" sz="3400" dirty="0"/>
              <a:t>EEE DSP Teaching Team</a:t>
            </a:r>
          </a:p>
          <a:p>
            <a:pPr eaLnBrk="1" hangingPunct="1"/>
            <a:endParaRPr lang="en-GB" dirty="0"/>
          </a:p>
        </p:txBody>
      </p:sp>
      <p:pic>
        <p:nvPicPr>
          <p:cNvPr id="4" name="Picture 2"/>
          <p:cNvPicPr>
            <a:picLocks noChangeAspect="1"/>
          </p:cNvPicPr>
          <p:nvPr/>
        </p:nvPicPr>
        <p:blipFill>
          <a:blip r:embed="rId6"/>
          <a:stretch>
            <a:fillRect/>
          </a:stretch>
        </p:blipFill>
        <p:spPr>
          <a:xfrm>
            <a:off x="0" y="3074850"/>
            <a:ext cx="2975113" cy="2975113"/>
          </a:xfrm>
          <a:prstGeom prst="rect">
            <a:avLst/>
          </a:prstGeom>
        </p:spPr>
      </p:pic>
      <p:pic>
        <p:nvPicPr>
          <p:cNvPr id="5" name="Picture 3"/>
          <p:cNvPicPr>
            <a:picLocks noChangeAspect="1"/>
          </p:cNvPicPr>
          <p:nvPr/>
        </p:nvPicPr>
        <p:blipFill>
          <a:blip r:embed="rId7"/>
          <a:stretch>
            <a:fillRect/>
          </a:stretch>
        </p:blipFill>
        <p:spPr>
          <a:xfrm>
            <a:off x="5117502" y="3074850"/>
            <a:ext cx="3950298" cy="2855843"/>
          </a:xfrm>
          <a:prstGeom prst="rect">
            <a:avLst/>
          </a:prstGeom>
        </p:spPr>
      </p:pic>
      <p:pic>
        <p:nvPicPr>
          <p:cNvPr id="3" name="60966515">
            <a:hlinkClick r:id="" action="ppaction://media"/>
            <a:extLst>
              <a:ext uri="{FF2B5EF4-FFF2-40B4-BE49-F238E27FC236}">
                <a16:creationId xmlns:a16="http://schemas.microsoft.com/office/drawing/2014/main" id="{0956F22B-D5FE-45B7-8685-1EAE0553B1F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7895" y="6149182"/>
            <a:ext cx="487363" cy="487362"/>
          </a:xfrm>
          <a:prstGeom prst="rect">
            <a:avLst/>
          </a:prstGeom>
        </p:spPr>
      </p:pic>
    </p:spTree>
    <p:custDataLst>
      <p:tags r:id="rId1"/>
    </p:custDataLst>
    <p:extLst>
      <p:ext uri="{BB962C8B-B14F-4D97-AF65-F5344CB8AC3E}">
        <p14:creationId xmlns:p14="http://schemas.microsoft.com/office/powerpoint/2010/main" val="28120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Image</a:t>
            </a:r>
          </a:p>
        </p:txBody>
      </p:sp>
      <p:sp>
        <p:nvSpPr>
          <p:cNvPr id="3" name="Content Placeholder 2"/>
          <p:cNvSpPr>
            <a:spLocks noGrp="1"/>
          </p:cNvSpPr>
          <p:nvPr>
            <p:ph idx="1"/>
          </p:nvPr>
        </p:nvSpPr>
        <p:spPr/>
        <p:txBody>
          <a:bodyPr>
            <a:normAutofit lnSpcReduction="10000"/>
          </a:bodyPr>
          <a:lstStyle/>
          <a:p>
            <a:r>
              <a:rPr lang="en-SG" dirty="0"/>
              <a:t>Computer generated or digitized document, BITMAP or VECTOR graphics.</a:t>
            </a:r>
          </a:p>
          <a:p>
            <a:r>
              <a:rPr lang="en-SG" dirty="0"/>
              <a:t>Computer generated – Bit-map form, GIF(graphical interchange format), TIFF (tagged image file format) etc.</a:t>
            </a:r>
          </a:p>
          <a:p>
            <a:r>
              <a:rPr lang="en-SG" dirty="0"/>
              <a:t>Digital document – Fax machine! (Single bit, 1 for black , 0 for white ), Black and white picture (8 bits per picture element – 2^8 = 256 different levels of </a:t>
            </a:r>
            <a:r>
              <a:rPr lang="en-SG" dirty="0" err="1"/>
              <a:t>gray</a:t>
            </a:r>
            <a:r>
              <a:rPr lang="en-SG" dirty="0"/>
              <a:t> per element).</a:t>
            </a:r>
          </a:p>
          <a:p>
            <a:r>
              <a:rPr lang="en-GB" dirty="0"/>
              <a:t>In general, a bitmap graphic is much larger than a similar vector graphic.</a:t>
            </a: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10</a:t>
            </a:fld>
            <a:endParaRPr lang="en-SG"/>
          </a:p>
        </p:txBody>
      </p:sp>
      <p:pic>
        <p:nvPicPr>
          <p:cNvPr id="5" name="60967114">
            <a:hlinkClick r:id="" action="ppaction://media"/>
            <a:extLst>
              <a:ext uri="{FF2B5EF4-FFF2-40B4-BE49-F238E27FC236}">
                <a16:creationId xmlns:a16="http://schemas.microsoft.com/office/drawing/2014/main" id="{B8DEC05D-E677-4021-9CC7-50E499D5E3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02600" y="6042025"/>
            <a:ext cx="487363" cy="487363"/>
          </a:xfrm>
          <a:prstGeom prst="rect">
            <a:avLst/>
          </a:prstGeom>
        </p:spPr>
      </p:pic>
    </p:spTree>
    <p:custDataLst>
      <p:tags r:id="rId1"/>
    </p:custDataLst>
    <p:extLst>
      <p:ext uri="{BB962C8B-B14F-4D97-AF65-F5344CB8AC3E}">
        <p14:creationId xmlns:p14="http://schemas.microsoft.com/office/powerpoint/2010/main" val="297491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Terms</a:t>
            </a:r>
          </a:p>
        </p:txBody>
      </p:sp>
      <p:sp>
        <p:nvSpPr>
          <p:cNvPr id="3" name="Content Placeholder 2"/>
          <p:cNvSpPr>
            <a:spLocks noGrp="1"/>
          </p:cNvSpPr>
          <p:nvPr>
            <p:ph idx="1"/>
          </p:nvPr>
        </p:nvSpPr>
        <p:spPr/>
        <p:txBody>
          <a:bodyPr/>
          <a:lstStyle/>
          <a:p>
            <a:r>
              <a:rPr lang="en-SG" dirty="0" err="1"/>
              <a:t>Bpp</a:t>
            </a:r>
            <a:r>
              <a:rPr lang="en-SG" dirty="0"/>
              <a:t> or bits per pixel -  the number of bits per pixel.</a:t>
            </a:r>
          </a:p>
          <a:p>
            <a:r>
              <a:rPr lang="en-SG" dirty="0" err="1"/>
              <a:t>Color</a:t>
            </a:r>
            <a:r>
              <a:rPr lang="en-SG" dirty="0"/>
              <a:t> images are usually of the 24 </a:t>
            </a:r>
            <a:r>
              <a:rPr lang="en-SG" dirty="0" err="1"/>
              <a:t>bpp</a:t>
            </a:r>
            <a:r>
              <a:rPr lang="en-SG" dirty="0"/>
              <a:t> (16777216 </a:t>
            </a:r>
            <a:r>
              <a:rPr lang="en-SG" dirty="0" err="1"/>
              <a:t>colors</a:t>
            </a:r>
            <a:r>
              <a:rPr lang="en-SG" dirty="0"/>
              <a:t>) format, or 16 </a:t>
            </a:r>
            <a:r>
              <a:rPr lang="en-SG" dirty="0" err="1"/>
              <a:t>bpp</a:t>
            </a:r>
            <a:r>
              <a:rPr lang="en-SG" dirty="0"/>
              <a:t>(65536 </a:t>
            </a:r>
            <a:r>
              <a:rPr lang="en-SG" dirty="0" err="1"/>
              <a:t>colors</a:t>
            </a:r>
            <a:r>
              <a:rPr lang="en-SG" dirty="0"/>
              <a:t>).  </a:t>
            </a:r>
          </a:p>
          <a:p>
            <a:r>
              <a:rPr lang="en-SG" dirty="0"/>
              <a:t>The size of an image depends upon three things.</a:t>
            </a:r>
          </a:p>
          <a:p>
            <a:pPr marL="914400" lvl="1" indent="-457200">
              <a:buFont typeface="+mj-lt"/>
              <a:buAutoNum type="alphaLcPeriod"/>
            </a:pPr>
            <a:r>
              <a:rPr lang="en-SG" dirty="0"/>
              <a:t>Number of rows</a:t>
            </a:r>
          </a:p>
          <a:p>
            <a:pPr marL="914400" lvl="1" indent="-457200">
              <a:buFont typeface="+mj-lt"/>
              <a:buAutoNum type="alphaLcPeriod"/>
            </a:pPr>
            <a:r>
              <a:rPr lang="en-SG" dirty="0"/>
              <a:t>Number of columns</a:t>
            </a:r>
          </a:p>
          <a:p>
            <a:pPr marL="914400" lvl="1" indent="-457200">
              <a:buFont typeface="+mj-lt"/>
              <a:buAutoNum type="alphaLcPeriod"/>
            </a:pPr>
            <a:r>
              <a:rPr lang="en-SG" dirty="0"/>
              <a:t>Number of bits per pixel</a:t>
            </a:r>
          </a:p>
          <a:p>
            <a:r>
              <a:rPr lang="en-SG" dirty="0"/>
              <a:t>Size of an image = rows * cols * </a:t>
            </a:r>
            <a:r>
              <a:rPr lang="en-SG" dirty="0" err="1"/>
              <a:t>bpp</a:t>
            </a: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11</a:t>
            </a:fld>
            <a:endParaRPr lang="en-SG"/>
          </a:p>
        </p:txBody>
      </p:sp>
      <p:pic>
        <p:nvPicPr>
          <p:cNvPr id="5" name="60967137">
            <a:hlinkClick r:id="" action="ppaction://media"/>
            <a:extLst>
              <a:ext uri="{FF2B5EF4-FFF2-40B4-BE49-F238E27FC236}">
                <a16:creationId xmlns:a16="http://schemas.microsoft.com/office/drawing/2014/main" id="{EC1BCA7C-8545-49E1-8B6B-59D297A1A0B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789863" y="5865813"/>
            <a:ext cx="487362" cy="487362"/>
          </a:xfrm>
          <a:prstGeom prst="rect">
            <a:avLst/>
          </a:prstGeom>
        </p:spPr>
      </p:pic>
    </p:spTree>
    <p:custDataLst>
      <p:tags r:id="rId1"/>
    </p:custDataLst>
    <p:extLst>
      <p:ext uri="{BB962C8B-B14F-4D97-AF65-F5344CB8AC3E}">
        <p14:creationId xmlns:p14="http://schemas.microsoft.com/office/powerpoint/2010/main" val="422383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Images</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SG" dirty="0"/>
              <a:t>Make of rectangular array of dots called Pixels (picture elements).</a:t>
            </a:r>
          </a:p>
          <a:p>
            <a:pPr marL="514350" indent="-514350">
              <a:buFont typeface="+mj-lt"/>
              <a:buAutoNum type="arabicPeriod"/>
            </a:pPr>
            <a:r>
              <a:rPr lang="en-SG" dirty="0"/>
              <a:t>m x n – m rows and n columns.</a:t>
            </a:r>
          </a:p>
          <a:p>
            <a:pPr marL="514350" indent="-514350">
              <a:buFont typeface="+mj-lt"/>
              <a:buAutoNum type="arabicPeriod"/>
            </a:pPr>
            <a:r>
              <a:rPr lang="en-SG" dirty="0"/>
              <a:t>Pixel values may be  grayscale or colour.</a:t>
            </a:r>
          </a:p>
          <a:p>
            <a:pPr marL="514350" indent="-514350">
              <a:buFont typeface="+mj-lt"/>
              <a:buAutoNum type="arabicPeriod"/>
            </a:pPr>
            <a:r>
              <a:rPr lang="en-SG" dirty="0"/>
              <a:t>Grayscale usually has a range of 0 (no light intensity) to 255(fully white). Each pixel takes 1 byte.</a:t>
            </a:r>
          </a:p>
          <a:p>
            <a:pPr marL="514350" indent="-514350">
              <a:buFont typeface="+mj-lt"/>
              <a:buAutoNum type="arabicPeriod"/>
            </a:pPr>
            <a:r>
              <a:rPr lang="en-SG" dirty="0"/>
              <a:t>Colour image  - true colour form. one byte for each of red, green and blue. One pixel requires 3 bytes of memory and 16,777,216 (2^24) possible colours.</a:t>
            </a:r>
          </a:p>
          <a:p>
            <a:pPr marL="514350" indent="-514350">
              <a:buFont typeface="+mj-lt"/>
              <a:buAutoNum type="arabicPeriod"/>
            </a:pPr>
            <a:r>
              <a:rPr lang="en-SG" dirty="0"/>
              <a:t>A 1-bit </a:t>
            </a:r>
            <a:r>
              <a:rPr lang="en-SG" b="1" dirty="0"/>
              <a:t>monochrome </a:t>
            </a:r>
            <a:r>
              <a:rPr lang="en-SG" dirty="0"/>
              <a:t>image contains no </a:t>
            </a:r>
            <a:r>
              <a:rPr lang="en-SG" dirty="0" err="1"/>
              <a:t>color</a:t>
            </a:r>
            <a:r>
              <a:rPr lang="en-SG" dirty="0"/>
              <a:t>.</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12</a:t>
            </a:fld>
            <a:endParaRPr lang="en-SG"/>
          </a:p>
        </p:txBody>
      </p:sp>
      <p:pic>
        <p:nvPicPr>
          <p:cNvPr id="5" name="60967141">
            <a:hlinkClick r:id="" action="ppaction://media"/>
            <a:extLst>
              <a:ext uri="{FF2B5EF4-FFF2-40B4-BE49-F238E27FC236}">
                <a16:creationId xmlns:a16="http://schemas.microsoft.com/office/drawing/2014/main" id="{A44B9F86-63F4-4331-B34A-348689603C7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43875" y="5961063"/>
            <a:ext cx="487363" cy="487362"/>
          </a:xfrm>
          <a:prstGeom prst="rect">
            <a:avLst/>
          </a:prstGeom>
        </p:spPr>
      </p:pic>
    </p:spTree>
    <p:custDataLst>
      <p:tags r:id="rId1"/>
    </p:custDataLst>
    <p:extLst>
      <p:ext uri="{BB962C8B-B14F-4D97-AF65-F5344CB8AC3E}">
        <p14:creationId xmlns:p14="http://schemas.microsoft.com/office/powerpoint/2010/main" val="39900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a:t>
            </a:r>
          </a:p>
        </p:txBody>
      </p:sp>
      <p:sp>
        <p:nvSpPr>
          <p:cNvPr id="3" name="Content Placeholder 2"/>
          <p:cNvSpPr>
            <a:spLocks noGrp="1"/>
          </p:cNvSpPr>
          <p:nvPr>
            <p:ph idx="1"/>
          </p:nvPr>
        </p:nvSpPr>
        <p:spPr/>
        <p:txBody>
          <a:bodyPr>
            <a:normAutofit fontScale="92500" lnSpcReduction="10000"/>
          </a:bodyPr>
          <a:lstStyle/>
          <a:p>
            <a:r>
              <a:rPr lang="en-SG" dirty="0"/>
              <a:t>Given a </a:t>
            </a:r>
            <a:r>
              <a:rPr lang="en-SG" dirty="0" err="1"/>
              <a:t>gray</a:t>
            </a:r>
            <a:r>
              <a:rPr lang="en-SG" dirty="0"/>
              <a:t> scale image,1024 X1024 columns has 256 different shades of </a:t>
            </a:r>
            <a:r>
              <a:rPr lang="en-SG" dirty="0" err="1"/>
              <a:t>gray</a:t>
            </a:r>
            <a:r>
              <a:rPr lang="en-SG" dirty="0"/>
              <a:t> or 8  bits per pixel.</a:t>
            </a:r>
          </a:p>
          <a:p>
            <a:endParaRPr lang="en-SG" dirty="0"/>
          </a:p>
          <a:p>
            <a:r>
              <a:rPr lang="en-SG" dirty="0"/>
              <a:t>Size of an image  = rows x cols x  </a:t>
            </a:r>
            <a:r>
              <a:rPr lang="en-SG" dirty="0" err="1"/>
              <a:t>bpp</a:t>
            </a:r>
            <a:endParaRPr lang="en-SG" dirty="0"/>
          </a:p>
          <a:p>
            <a:pPr marL="0" indent="0">
              <a:buNone/>
            </a:pPr>
            <a:r>
              <a:rPr lang="en-SG" dirty="0"/>
              <a:t>			= 1024 x  1024 x 8 bits</a:t>
            </a:r>
          </a:p>
          <a:p>
            <a:pPr marL="0" indent="0">
              <a:buNone/>
            </a:pPr>
            <a:r>
              <a:rPr lang="en-SG" dirty="0"/>
              <a:t>			= 1 Mbytes</a:t>
            </a:r>
          </a:p>
          <a:p>
            <a:pPr marL="0" indent="0">
              <a:buNone/>
            </a:pPr>
            <a:endParaRPr lang="en-SG" dirty="0"/>
          </a:p>
          <a:p>
            <a:pPr marL="0" indent="0">
              <a:buNone/>
            </a:pPr>
            <a:r>
              <a:rPr lang="en-US" altLang="en-US" i="1" dirty="0"/>
              <a:t>Pixel size </a:t>
            </a:r>
            <a:r>
              <a:rPr lang="en-US" altLang="en-US" dirty="0"/>
              <a:t>is the distance between the dots in the device monitor. It is also known as dot pitch. </a:t>
            </a:r>
            <a:r>
              <a:rPr lang="en-US" altLang="en-US" i="1" dirty="0"/>
              <a:t>Pixel </a:t>
            </a:r>
            <a:r>
              <a:rPr lang="en-US" altLang="en-US" dirty="0"/>
              <a:t>d</a:t>
            </a:r>
            <a:r>
              <a:rPr lang="en-US" altLang="en-US" i="1" dirty="0"/>
              <a:t>ensity </a:t>
            </a:r>
            <a:r>
              <a:rPr lang="en-US" altLang="en-US" dirty="0"/>
              <a:t>is the number of pixels per unit length in the device monitor. </a:t>
            </a:r>
          </a:p>
          <a:p>
            <a:pPr marL="0" indent="0">
              <a:buNone/>
            </a:pPr>
            <a:endParaRPr lang="en-SG" dirty="0"/>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13</a:t>
            </a:fld>
            <a:endParaRPr lang="en-SG"/>
          </a:p>
        </p:txBody>
      </p:sp>
      <p:pic>
        <p:nvPicPr>
          <p:cNvPr id="5" name="60967147">
            <a:hlinkClick r:id="" action="ppaction://media"/>
            <a:extLst>
              <a:ext uri="{FF2B5EF4-FFF2-40B4-BE49-F238E27FC236}">
                <a16:creationId xmlns:a16="http://schemas.microsoft.com/office/drawing/2014/main" id="{FEF561C1-2E91-49F4-A419-0D61DCC6FBD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897813" y="6165850"/>
            <a:ext cx="487362" cy="487363"/>
          </a:xfrm>
          <a:prstGeom prst="rect">
            <a:avLst/>
          </a:prstGeom>
        </p:spPr>
      </p:pic>
    </p:spTree>
    <p:custDataLst>
      <p:tags r:id="rId1"/>
    </p:custDataLst>
    <p:extLst>
      <p:ext uri="{BB962C8B-B14F-4D97-AF65-F5344CB8AC3E}">
        <p14:creationId xmlns:p14="http://schemas.microsoft.com/office/powerpoint/2010/main" val="3252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Resolution</a:t>
            </a:r>
          </a:p>
        </p:txBody>
      </p:sp>
      <p:pic>
        <p:nvPicPr>
          <p:cNvPr id="6" name="Content Placeholder 5"/>
          <p:cNvPicPr>
            <a:picLocks noGrp="1" noChangeAspect="1"/>
          </p:cNvPicPr>
          <p:nvPr>
            <p:ph idx="1"/>
          </p:nvPr>
        </p:nvPicPr>
        <p:blipFill>
          <a:blip r:embed="rId4"/>
          <a:stretch>
            <a:fillRect/>
          </a:stretch>
        </p:blipFill>
        <p:spPr>
          <a:xfrm>
            <a:off x="1172965" y="1290638"/>
            <a:ext cx="5756473" cy="4605178"/>
          </a:xfrm>
          <a:prstGeom prst="rect">
            <a:avLst/>
          </a:prstGeom>
        </p:spPr>
      </p:pic>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14</a:t>
            </a:fld>
            <a:endParaRPr lang="en-SG"/>
          </a:p>
        </p:txBody>
      </p:sp>
      <p:sp>
        <p:nvSpPr>
          <p:cNvPr id="5" name="Rectangle 4"/>
          <p:cNvSpPr/>
          <p:nvPr/>
        </p:nvSpPr>
        <p:spPr>
          <a:xfrm>
            <a:off x="1428129" y="5941417"/>
            <a:ext cx="6871251" cy="369332"/>
          </a:xfrm>
          <a:prstGeom prst="rect">
            <a:avLst/>
          </a:prstGeom>
        </p:spPr>
        <p:txBody>
          <a:bodyPr wrap="square">
            <a:spAutoFit/>
          </a:bodyPr>
          <a:lstStyle/>
          <a:p>
            <a:r>
              <a:rPr lang="en-SG" dirty="0"/>
              <a:t>https://en.wikipedia.org/wiki/Graphics_display_resolution</a:t>
            </a:r>
          </a:p>
        </p:txBody>
      </p:sp>
    </p:spTree>
    <p:custDataLst>
      <p:tags r:id="rId1"/>
    </p:custDataLst>
    <p:extLst>
      <p:ext uri="{BB962C8B-B14F-4D97-AF65-F5344CB8AC3E}">
        <p14:creationId xmlns:p14="http://schemas.microsoft.com/office/powerpoint/2010/main" val="1231662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Resolution</a:t>
            </a:r>
          </a:p>
        </p:txBody>
      </p:sp>
      <p:sp>
        <p:nvSpPr>
          <p:cNvPr id="3" name="Content Placeholder 2"/>
          <p:cNvSpPr>
            <a:spLocks noGrp="1"/>
          </p:cNvSpPr>
          <p:nvPr>
            <p:ph idx="1"/>
          </p:nvPr>
        </p:nvSpPr>
        <p:spPr>
          <a:xfrm>
            <a:off x="734667" y="1847851"/>
            <a:ext cx="7886700" cy="4351338"/>
          </a:xfrm>
        </p:spPr>
        <p:txBody>
          <a:bodyPr>
            <a:normAutofit fontScale="77500" lnSpcReduction="20000"/>
          </a:bodyPr>
          <a:lstStyle/>
          <a:p>
            <a:pPr marL="0" indent="0">
              <a:buNone/>
            </a:pPr>
            <a:r>
              <a:rPr lang="en-SG" dirty="0"/>
              <a:t>Common image format or resolution: VGA, XGA,SVGA…QUXGA</a:t>
            </a:r>
          </a:p>
          <a:p>
            <a:pPr marL="0" indent="0">
              <a:buNone/>
            </a:pPr>
            <a:r>
              <a:rPr lang="en-SG" dirty="0"/>
              <a:t>Example</a:t>
            </a:r>
          </a:p>
          <a:p>
            <a:pPr marL="0" indent="0">
              <a:buNone/>
            </a:pPr>
            <a:r>
              <a:rPr lang="en-SG" dirty="0"/>
              <a:t>The size of each XGA image in bits is </a:t>
            </a:r>
          </a:p>
          <a:p>
            <a:pPr marL="0" indent="0">
              <a:buNone/>
            </a:pPr>
            <a:r>
              <a:rPr lang="en-SG" dirty="0"/>
              <a:t>1024x768 pixels per frame x 24 bits per pixel</a:t>
            </a:r>
          </a:p>
          <a:p>
            <a:pPr marL="0" indent="0">
              <a:buNone/>
            </a:pPr>
            <a:r>
              <a:rPr lang="en-SG" dirty="0"/>
              <a:t> =2.25 Mbyte</a:t>
            </a:r>
          </a:p>
          <a:p>
            <a:pPr marL="0" indent="0">
              <a:buNone/>
            </a:pPr>
            <a:r>
              <a:rPr lang="en-SG" dirty="0"/>
              <a:t>What is the time to transmit with a speed of 1.5Mbps modem?</a:t>
            </a:r>
          </a:p>
          <a:p>
            <a:pPr marL="0" indent="0">
              <a:buNone/>
            </a:pPr>
            <a:r>
              <a:rPr lang="en-SG" dirty="0"/>
              <a:t>Time = 2.25 x 8 </a:t>
            </a:r>
            <a:r>
              <a:rPr lang="en-SG" dirty="0" err="1"/>
              <a:t>Mbits</a:t>
            </a:r>
            <a:r>
              <a:rPr lang="en-SG" dirty="0"/>
              <a:t>/1.5 x 10</a:t>
            </a:r>
            <a:r>
              <a:rPr lang="en-SG" baseline="30000" dirty="0"/>
              <a:t>6</a:t>
            </a:r>
            <a:r>
              <a:rPr lang="en-SG" dirty="0"/>
              <a:t> = 5.3 s</a:t>
            </a:r>
          </a:p>
          <a:p>
            <a:pPr marL="0" indent="0">
              <a:buNone/>
            </a:pPr>
            <a:endParaRPr lang="en-SG" dirty="0"/>
          </a:p>
          <a:p>
            <a:pPr marL="0" indent="0">
              <a:buNone/>
            </a:pPr>
            <a:r>
              <a:rPr lang="en-GB" dirty="0"/>
              <a:t>Constraints of multimedia on internet, wireless communication, and storage media like, DVD and others if large amount of data is going to be sent through the network.</a:t>
            </a:r>
            <a:endParaRPr lang="en-SG" dirty="0"/>
          </a:p>
        </p:txBody>
      </p:sp>
      <p:sp>
        <p:nvSpPr>
          <p:cNvPr id="7" name="Footer Placeholder 6"/>
          <p:cNvSpPr>
            <a:spLocks noGrp="1"/>
          </p:cNvSpPr>
          <p:nvPr>
            <p:ph type="ftr" sz="quarter" idx="11"/>
          </p:nvPr>
        </p:nvSpPr>
        <p:spPr/>
        <p:txBody>
          <a:bodyPr/>
          <a:lstStyle/>
          <a:p>
            <a:r>
              <a:rPr lang="en-SG" dirty="0" smtClean="0"/>
              <a:t>Official (Open), Non-sensitive</a:t>
            </a:r>
            <a:endParaRPr lang="en-SG" dirty="0"/>
          </a:p>
        </p:txBody>
      </p:sp>
      <p:sp>
        <p:nvSpPr>
          <p:cNvPr id="4" name="Slide Number Placeholder 3"/>
          <p:cNvSpPr>
            <a:spLocks noGrp="1"/>
          </p:cNvSpPr>
          <p:nvPr>
            <p:ph type="sldNum" sz="quarter" idx="12"/>
          </p:nvPr>
        </p:nvSpPr>
        <p:spPr/>
        <p:txBody>
          <a:bodyPr/>
          <a:lstStyle/>
          <a:p>
            <a:fld id="{FC86BAA5-1B63-4717-AF6B-9DAEFEFDF54E}" type="slidenum">
              <a:rPr lang="en-SG" smtClean="0"/>
              <a:t>15</a:t>
            </a:fld>
            <a:endParaRPr lang="en-SG"/>
          </a:p>
        </p:txBody>
      </p:sp>
      <p:sp>
        <p:nvSpPr>
          <p:cNvPr id="5" name="Rectangle 4"/>
          <p:cNvSpPr/>
          <p:nvPr/>
        </p:nvSpPr>
        <p:spPr>
          <a:xfrm>
            <a:off x="1136374" y="5884347"/>
            <a:ext cx="6871251" cy="369332"/>
          </a:xfrm>
          <a:prstGeom prst="rect">
            <a:avLst/>
          </a:prstGeom>
        </p:spPr>
        <p:txBody>
          <a:bodyPr wrap="square">
            <a:spAutoFit/>
          </a:bodyPr>
          <a:lstStyle/>
          <a:p>
            <a:r>
              <a:rPr lang="en-SG" dirty="0"/>
              <a:t>*https://en.wikipedia.org/wiki/Graphics_display_resolution</a:t>
            </a:r>
          </a:p>
        </p:txBody>
      </p:sp>
      <p:pic>
        <p:nvPicPr>
          <p:cNvPr id="6" name="60967510">
            <a:hlinkClick r:id="" action="ppaction://media"/>
            <a:extLst>
              <a:ext uri="{FF2B5EF4-FFF2-40B4-BE49-F238E27FC236}">
                <a16:creationId xmlns:a16="http://schemas.microsoft.com/office/drawing/2014/main" id="{814476F6-27E9-42EB-AE9F-887F35D8972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80400" y="6069013"/>
            <a:ext cx="487363" cy="487362"/>
          </a:xfrm>
          <a:prstGeom prst="rect">
            <a:avLst/>
          </a:prstGeom>
        </p:spPr>
      </p:pic>
    </p:spTree>
    <p:custDataLst>
      <p:tags r:id="rId1"/>
    </p:custDataLst>
    <p:extLst>
      <p:ext uri="{BB962C8B-B14F-4D97-AF65-F5344CB8AC3E}">
        <p14:creationId xmlns:p14="http://schemas.microsoft.com/office/powerpoint/2010/main" val="29483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a:t>
            </a:r>
          </a:p>
        </p:txBody>
      </p:sp>
      <p:sp>
        <p:nvSpPr>
          <p:cNvPr id="3" name="Content Placeholder 2"/>
          <p:cNvSpPr>
            <a:spLocks noGrp="1"/>
          </p:cNvSpPr>
          <p:nvPr>
            <p:ph idx="1"/>
          </p:nvPr>
        </p:nvSpPr>
        <p:spPr/>
        <p:txBody>
          <a:bodyPr>
            <a:normAutofit/>
          </a:bodyPr>
          <a:lstStyle/>
          <a:p>
            <a:pPr marL="0" indent="0">
              <a:buNone/>
            </a:pPr>
            <a:r>
              <a:rPr lang="en-SG" dirty="0"/>
              <a:t>Calculate the size of the image in Mbytes , with resolution of 280x1024  where each pixel of an image is coded with 24 bits.</a:t>
            </a:r>
          </a:p>
          <a:p>
            <a:endParaRPr lang="en-SG" u="sng" dirty="0"/>
          </a:p>
          <a:p>
            <a:pPr marL="0" indent="0">
              <a:buNone/>
            </a:pPr>
            <a:r>
              <a:rPr lang="en-SG" u="sng" dirty="0"/>
              <a:t>Solution</a:t>
            </a:r>
          </a:p>
          <a:p>
            <a:pPr marL="0" indent="0">
              <a:buNone/>
            </a:pPr>
            <a:endParaRPr lang="en-SG" u="sng" dirty="0"/>
          </a:p>
          <a:p>
            <a:pPr marL="0" indent="0">
              <a:buNone/>
            </a:pPr>
            <a:r>
              <a:rPr lang="en-SG" dirty="0"/>
              <a:t>1280x1024x24/(1024 x 1024) = 30Mbits</a:t>
            </a:r>
          </a:p>
          <a:p>
            <a:pPr marL="0" indent="0">
              <a:buNone/>
            </a:pPr>
            <a:r>
              <a:rPr lang="en-SG" dirty="0"/>
              <a:t>30 </a:t>
            </a:r>
            <a:r>
              <a:rPr lang="en-SG" dirty="0" err="1"/>
              <a:t>Mbits</a:t>
            </a:r>
            <a:r>
              <a:rPr lang="en-SG" dirty="0"/>
              <a:t>/8 = 3.75 Mbytes</a:t>
            </a:r>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16</a:t>
            </a:fld>
            <a:endParaRPr lang="en-SG"/>
          </a:p>
        </p:txBody>
      </p:sp>
      <p:pic>
        <p:nvPicPr>
          <p:cNvPr id="5" name="60967636">
            <a:hlinkClick r:id="" action="ppaction://media"/>
            <a:extLst>
              <a:ext uri="{FF2B5EF4-FFF2-40B4-BE49-F238E27FC236}">
                <a16:creationId xmlns:a16="http://schemas.microsoft.com/office/drawing/2014/main" id="{0AA2740D-3861-443C-9650-8E21E1BBE92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35963" y="6015038"/>
            <a:ext cx="487362" cy="487362"/>
          </a:xfrm>
          <a:prstGeom prst="rect">
            <a:avLst/>
          </a:prstGeom>
        </p:spPr>
      </p:pic>
    </p:spTree>
    <p:custDataLst>
      <p:tags r:id="rId1"/>
    </p:custDataLst>
    <p:extLst>
      <p:ext uri="{BB962C8B-B14F-4D97-AF65-F5344CB8AC3E}">
        <p14:creationId xmlns:p14="http://schemas.microsoft.com/office/powerpoint/2010/main" val="13763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Lena512 displayed by Matlab</a:t>
            </a:r>
          </a:p>
        </p:txBody>
      </p:sp>
      <p:sp>
        <p:nvSpPr>
          <p:cNvPr id="10" name="Footer Placeholder 9"/>
          <p:cNvSpPr>
            <a:spLocks noGrp="1"/>
          </p:cNvSpPr>
          <p:nvPr>
            <p:ph type="ftr" sz="quarter" idx="11"/>
          </p:nvPr>
        </p:nvSpPr>
        <p:spPr>
          <a:xfrm>
            <a:off x="4143375" y="6492875"/>
            <a:ext cx="3086100" cy="365125"/>
          </a:xfrm>
        </p:spPr>
        <p:txBody>
          <a:bodyPr/>
          <a:lstStyle/>
          <a:p>
            <a:r>
              <a:rPr lang="en-SG" dirty="0" smtClean="0"/>
              <a:t>Official (Open), Non-sensitive</a:t>
            </a:r>
            <a:endParaRPr lang="en-SG" dirty="0"/>
          </a:p>
        </p:txBody>
      </p:sp>
      <p:sp>
        <p:nvSpPr>
          <p:cNvPr id="3" name="Slide Number Placeholder 2"/>
          <p:cNvSpPr>
            <a:spLocks noGrp="1"/>
          </p:cNvSpPr>
          <p:nvPr>
            <p:ph type="sldNum" sz="quarter" idx="12"/>
          </p:nvPr>
        </p:nvSpPr>
        <p:spPr/>
        <p:txBody>
          <a:bodyPr/>
          <a:lstStyle/>
          <a:p>
            <a:fld id="{FC86BAA5-1B63-4717-AF6B-9DAEFEFDF54E}" type="slidenum">
              <a:rPr lang="en-SG" smtClean="0"/>
              <a:t>17</a:t>
            </a:fld>
            <a:endParaRPr lang="en-SG"/>
          </a:p>
        </p:txBody>
      </p:sp>
      <p:sp>
        <p:nvSpPr>
          <p:cNvPr id="4" name="Rectangle 3"/>
          <p:cNvSpPr/>
          <p:nvPr/>
        </p:nvSpPr>
        <p:spPr>
          <a:xfrm>
            <a:off x="195792" y="1400868"/>
            <a:ext cx="4909608" cy="830997"/>
          </a:xfrm>
          <a:prstGeom prst="rect">
            <a:avLst/>
          </a:prstGeom>
        </p:spPr>
        <p:txBody>
          <a:bodyPr wrap="square">
            <a:spAutoFit/>
          </a:bodyPr>
          <a:lstStyle/>
          <a:p>
            <a:r>
              <a:rPr lang="en-SG" sz="2400" dirty="0"/>
              <a:t>&gt;&gt; I=</a:t>
            </a:r>
            <a:r>
              <a:rPr lang="en-SG" sz="2400" dirty="0" err="1"/>
              <a:t>imread</a:t>
            </a:r>
            <a:r>
              <a:rPr lang="en-SG" sz="2400" dirty="0"/>
              <a:t>('lenna_grey_512.bmp');</a:t>
            </a:r>
          </a:p>
          <a:p>
            <a:r>
              <a:rPr lang="en-SG" sz="2400" dirty="0"/>
              <a:t>&gt;&gt; </a:t>
            </a:r>
            <a:r>
              <a:rPr lang="en-SG" sz="2400" dirty="0" err="1"/>
              <a:t>imshow</a:t>
            </a:r>
            <a:r>
              <a:rPr lang="en-SG" sz="2400" dirty="0"/>
              <a:t>(I)</a:t>
            </a:r>
          </a:p>
        </p:txBody>
      </p:sp>
      <p:pic>
        <p:nvPicPr>
          <p:cNvPr id="6" name="Picture 5"/>
          <p:cNvPicPr>
            <a:picLocks noChangeAspect="1"/>
          </p:cNvPicPr>
          <p:nvPr/>
        </p:nvPicPr>
        <p:blipFill>
          <a:blip r:embed="rId6"/>
          <a:stretch>
            <a:fillRect/>
          </a:stretch>
        </p:blipFill>
        <p:spPr>
          <a:xfrm>
            <a:off x="769658" y="2424820"/>
            <a:ext cx="3548342" cy="3521427"/>
          </a:xfrm>
          <a:prstGeom prst="rect">
            <a:avLst/>
          </a:prstGeom>
        </p:spPr>
      </p:pic>
      <p:sp>
        <p:nvSpPr>
          <p:cNvPr id="7" name="Rectangle 6"/>
          <p:cNvSpPr/>
          <p:nvPr/>
        </p:nvSpPr>
        <p:spPr>
          <a:xfrm>
            <a:off x="5105400" y="1400868"/>
            <a:ext cx="3926423" cy="830997"/>
          </a:xfrm>
          <a:prstGeom prst="rect">
            <a:avLst/>
          </a:prstGeom>
        </p:spPr>
        <p:txBody>
          <a:bodyPr wrap="square">
            <a:spAutoFit/>
          </a:bodyPr>
          <a:lstStyle/>
          <a:p>
            <a:r>
              <a:rPr lang="en-SG" sz="2400" dirty="0"/>
              <a:t>&gt;&gt; I1=</a:t>
            </a:r>
            <a:r>
              <a:rPr lang="en-SG" sz="2400" dirty="0" err="1"/>
              <a:t>imread</a:t>
            </a:r>
            <a:r>
              <a:rPr lang="en-SG" sz="2400" dirty="0"/>
              <a:t>('lena_color.tiff');</a:t>
            </a:r>
          </a:p>
          <a:p>
            <a:r>
              <a:rPr lang="en-SG" sz="2400" dirty="0"/>
              <a:t>&gt;&gt; </a:t>
            </a:r>
            <a:r>
              <a:rPr lang="en-SG" sz="2400" dirty="0" err="1"/>
              <a:t>imshow</a:t>
            </a:r>
            <a:r>
              <a:rPr lang="en-SG" sz="2400" dirty="0"/>
              <a:t>(I1)</a:t>
            </a:r>
          </a:p>
        </p:txBody>
      </p:sp>
      <p:pic>
        <p:nvPicPr>
          <p:cNvPr id="8" name="Picture 7"/>
          <p:cNvPicPr>
            <a:picLocks noChangeAspect="1"/>
          </p:cNvPicPr>
          <p:nvPr/>
        </p:nvPicPr>
        <p:blipFill>
          <a:blip r:embed="rId7"/>
          <a:stretch>
            <a:fillRect/>
          </a:stretch>
        </p:blipFill>
        <p:spPr>
          <a:xfrm>
            <a:off x="5200650" y="2350164"/>
            <a:ext cx="3629013" cy="3615267"/>
          </a:xfrm>
          <a:prstGeom prst="rect">
            <a:avLst/>
          </a:prstGeom>
        </p:spPr>
      </p:pic>
      <p:pic>
        <p:nvPicPr>
          <p:cNvPr id="5" name="60967645">
            <a:hlinkClick r:id="" action="ppaction://media"/>
            <a:extLst>
              <a:ext uri="{FF2B5EF4-FFF2-40B4-BE49-F238E27FC236}">
                <a16:creationId xmlns:a16="http://schemas.microsoft.com/office/drawing/2014/main" id="{03B86E40-54E4-4A3A-8433-B716817A4D2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07388" y="6110288"/>
            <a:ext cx="487362" cy="487362"/>
          </a:xfrm>
          <a:prstGeom prst="rect">
            <a:avLst/>
          </a:prstGeom>
        </p:spPr>
      </p:pic>
    </p:spTree>
    <p:custDataLst>
      <p:tags r:id="rId1"/>
    </p:custDataLst>
    <p:extLst>
      <p:ext uri="{BB962C8B-B14F-4D97-AF65-F5344CB8AC3E}">
        <p14:creationId xmlns:p14="http://schemas.microsoft.com/office/powerpoint/2010/main" val="2792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Histogram of Image I, grey-scale</a:t>
            </a:r>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18</a:t>
            </a:fld>
            <a:endParaRPr lang="en-SG"/>
          </a:p>
        </p:txBody>
      </p:sp>
      <p:pic>
        <p:nvPicPr>
          <p:cNvPr id="4" name="Picture 3"/>
          <p:cNvPicPr>
            <a:picLocks noChangeAspect="1"/>
          </p:cNvPicPr>
          <p:nvPr/>
        </p:nvPicPr>
        <p:blipFill>
          <a:blip r:embed="rId6"/>
          <a:stretch>
            <a:fillRect/>
          </a:stretch>
        </p:blipFill>
        <p:spPr>
          <a:xfrm>
            <a:off x="628650" y="1811867"/>
            <a:ext cx="3758605" cy="3782484"/>
          </a:xfrm>
          <a:prstGeom prst="rect">
            <a:avLst/>
          </a:prstGeom>
        </p:spPr>
      </p:pic>
      <p:sp>
        <p:nvSpPr>
          <p:cNvPr id="5" name="Rectangle 4"/>
          <p:cNvSpPr/>
          <p:nvPr/>
        </p:nvSpPr>
        <p:spPr>
          <a:xfrm>
            <a:off x="5719888" y="2736333"/>
            <a:ext cx="2795462" cy="584775"/>
          </a:xfrm>
          <a:prstGeom prst="rect">
            <a:avLst/>
          </a:prstGeom>
        </p:spPr>
        <p:txBody>
          <a:bodyPr wrap="square">
            <a:spAutoFit/>
          </a:bodyPr>
          <a:lstStyle/>
          <a:p>
            <a:r>
              <a:rPr lang="en-SG" sz="3200" dirty="0"/>
              <a:t>&gt;&gt; </a:t>
            </a:r>
            <a:r>
              <a:rPr lang="en-SG" sz="3200" dirty="0" err="1"/>
              <a:t>imhist</a:t>
            </a:r>
            <a:r>
              <a:rPr lang="en-SG" sz="3200" dirty="0"/>
              <a:t>(I)</a:t>
            </a:r>
          </a:p>
        </p:txBody>
      </p:sp>
      <p:pic>
        <p:nvPicPr>
          <p:cNvPr id="6" name="60967654">
            <a:hlinkClick r:id="" action="ppaction://media"/>
            <a:extLst>
              <a:ext uri="{FF2B5EF4-FFF2-40B4-BE49-F238E27FC236}">
                <a16:creationId xmlns:a16="http://schemas.microsoft.com/office/drawing/2014/main" id="{254818D6-6BA8-41CA-BBCC-82527FD6E3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62913" y="5865813"/>
            <a:ext cx="487362" cy="487362"/>
          </a:xfrm>
          <a:prstGeom prst="rect">
            <a:avLst/>
          </a:prstGeom>
        </p:spPr>
      </p:pic>
    </p:spTree>
    <p:custDataLst>
      <p:tags r:id="rId1"/>
    </p:custDataLst>
    <p:extLst>
      <p:ext uri="{BB962C8B-B14F-4D97-AF65-F5344CB8AC3E}">
        <p14:creationId xmlns:p14="http://schemas.microsoft.com/office/powerpoint/2010/main" val="8975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Matlab Image Processing Toolbox</a:t>
            </a:r>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19</a:t>
            </a:fld>
            <a:endParaRPr lang="en-SG"/>
          </a:p>
        </p:txBody>
      </p:sp>
      <p:pic>
        <p:nvPicPr>
          <p:cNvPr id="4" name="Picture 3">
            <a:hlinkClick r:id="rId6"/>
          </p:cNvPr>
          <p:cNvPicPr>
            <a:picLocks noChangeAspect="1"/>
          </p:cNvPicPr>
          <p:nvPr/>
        </p:nvPicPr>
        <p:blipFill>
          <a:blip r:embed="rId7"/>
          <a:stretch>
            <a:fillRect/>
          </a:stretch>
        </p:blipFill>
        <p:spPr>
          <a:xfrm>
            <a:off x="364435" y="1690689"/>
            <a:ext cx="8415130" cy="3401253"/>
          </a:xfrm>
          <a:prstGeom prst="rect">
            <a:avLst/>
          </a:prstGeom>
        </p:spPr>
      </p:pic>
      <p:sp>
        <p:nvSpPr>
          <p:cNvPr id="5" name="Rectangle 4"/>
          <p:cNvSpPr/>
          <p:nvPr/>
        </p:nvSpPr>
        <p:spPr>
          <a:xfrm>
            <a:off x="0" y="5606832"/>
            <a:ext cx="8672513" cy="369332"/>
          </a:xfrm>
          <a:prstGeom prst="rect">
            <a:avLst/>
          </a:prstGeom>
        </p:spPr>
        <p:txBody>
          <a:bodyPr wrap="square">
            <a:spAutoFit/>
          </a:bodyPr>
          <a:lstStyle/>
          <a:p>
            <a:r>
              <a:rPr lang="en-SG" dirty="0"/>
              <a:t>https://www.mathworks.com/videos/image-processing-toolbox-overview-61214.html</a:t>
            </a:r>
          </a:p>
        </p:txBody>
      </p:sp>
      <p:pic>
        <p:nvPicPr>
          <p:cNvPr id="6" name="60967658">
            <a:hlinkClick r:id="" action="ppaction://media"/>
            <a:extLst>
              <a:ext uri="{FF2B5EF4-FFF2-40B4-BE49-F238E27FC236}">
                <a16:creationId xmlns:a16="http://schemas.microsoft.com/office/drawing/2014/main" id="{3AF116C8-9AFE-4127-AA81-3E5EB993B35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02600" y="6083300"/>
            <a:ext cx="487363" cy="487363"/>
          </a:xfrm>
          <a:prstGeom prst="rect">
            <a:avLst/>
          </a:prstGeom>
        </p:spPr>
      </p:pic>
    </p:spTree>
    <p:custDataLst>
      <p:tags r:id="rId1"/>
    </p:custDataLst>
    <p:extLst>
      <p:ext uri="{BB962C8B-B14F-4D97-AF65-F5344CB8AC3E}">
        <p14:creationId xmlns:p14="http://schemas.microsoft.com/office/powerpoint/2010/main" val="4352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F4D4CB2-4D08-4601-B2C4-5D540F9A9352}" type="slidenum">
              <a:rPr kumimoji="0" lang="en-GB" sz="1400" b="1" i="0" u="none" strike="noStrike" kern="1200" cap="none" spc="0" normalizeH="0" baseline="0" noProof="0" smtClean="0">
                <a:ln>
                  <a:noFill/>
                </a:ln>
                <a:solidFill>
                  <a:prstClr val="black"/>
                </a:solidFill>
                <a:effectLst/>
                <a:uLnTx/>
                <a:uFillTx/>
                <a:latin typeface="Arial"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GB" sz="1400" b="1" i="0" u="none" strike="noStrike" kern="1200" cap="none" spc="0" normalizeH="0" baseline="0" noProof="0">
              <a:ln>
                <a:noFill/>
              </a:ln>
              <a:solidFill>
                <a:prstClr val="black"/>
              </a:solidFill>
              <a:effectLst/>
              <a:uLnTx/>
              <a:uFillTx/>
              <a:latin typeface="Arial" charset="0"/>
              <a:ea typeface="+mn-ea"/>
              <a:cs typeface="+mn-cs"/>
            </a:endParaRPr>
          </a:p>
        </p:txBody>
      </p:sp>
      <p:sp>
        <p:nvSpPr>
          <p:cNvPr id="14339" name="Rectangle 2"/>
          <p:cNvSpPr>
            <a:spLocks noGrp="1" noChangeArrowheads="1"/>
          </p:cNvSpPr>
          <p:nvPr>
            <p:ph type="title"/>
          </p:nvPr>
        </p:nvSpPr>
        <p:spPr/>
        <p:txBody>
          <a:bodyPr/>
          <a:lstStyle/>
          <a:p>
            <a:pPr eaLnBrk="1" hangingPunct="1"/>
            <a:r>
              <a:rPr lang="en-GB" sz="2800" dirty="0">
                <a:solidFill>
                  <a:schemeClr val="tx1"/>
                </a:solidFill>
                <a:latin typeface="Times New Roman" panose="02020603050405020304" pitchFamily="18" charset="0"/>
                <a:cs typeface="Times New Roman" panose="02020603050405020304" pitchFamily="18" charset="0"/>
              </a:rPr>
              <a:t>Understand the fundamental principles and techniques in multimedia signal processing and compression</a:t>
            </a:r>
          </a:p>
        </p:txBody>
      </p:sp>
      <p:sp>
        <p:nvSpPr>
          <p:cNvPr id="14340" name="Rectangle 3"/>
          <p:cNvSpPr>
            <a:spLocks noGrp="1" noChangeArrowheads="1"/>
          </p:cNvSpPr>
          <p:nvPr>
            <p:ph type="body" idx="1"/>
          </p:nvPr>
        </p:nvSpPr>
        <p:spPr>
          <a:xfrm>
            <a:off x="612647" y="1647702"/>
            <a:ext cx="8329471" cy="5210298"/>
          </a:xfrm>
          <a:noFill/>
          <a:extLst>
            <a:ext uri="{909E8E84-426E-40DD-AFC4-6F175D3DCCD1}">
              <a14:hiddenFill xmlns:a14="http://schemas.microsoft.com/office/drawing/2010/main">
                <a:solidFill>
                  <a:srgbClr val="0000FF"/>
                </a:solidFill>
              </a14:hiddenFill>
            </a:ext>
          </a:extLst>
        </p:spPr>
        <p:txBody>
          <a:bodyPr/>
          <a:lstStyle/>
          <a:p>
            <a:pPr eaLnBrk="1" hangingPunct="1">
              <a:buFontTx/>
              <a:buNone/>
            </a:pPr>
            <a:r>
              <a:rPr lang="en-GB" sz="2800" dirty="0">
                <a:latin typeface="Arial" panose="020B0604020202020204" pitchFamily="34" charset="0"/>
                <a:cs typeface="Arial" panose="020B0604020202020204" pitchFamily="34" charset="0"/>
              </a:rPr>
              <a:t>At the end of this chapter, students should: </a:t>
            </a:r>
          </a:p>
          <a:p>
            <a:pPr eaLnBrk="1" hangingPunct="1"/>
            <a:r>
              <a:rPr lang="en-GB" sz="2500" dirty="0"/>
              <a:t>Explain what is data compression and the different components of multimedia signal and the need for data compression.</a:t>
            </a:r>
          </a:p>
          <a:p>
            <a:pPr eaLnBrk="1" hangingPunct="1"/>
            <a:r>
              <a:rPr lang="en-GB" sz="2500" dirty="0"/>
              <a:t>Define lossless and lossy compressions/methods and the different classification of lossless classifications.</a:t>
            </a:r>
          </a:p>
          <a:p>
            <a:pPr eaLnBrk="1" hangingPunct="1"/>
            <a:r>
              <a:rPr lang="en-GB" sz="2500" dirty="0"/>
              <a:t>Understand the constraints of multimedia on internet, wireless communication, and storage media like DVD and </a:t>
            </a:r>
            <a:r>
              <a:rPr lang="en-US" sz="2500" dirty="0"/>
              <a:t>the different image and video formats.</a:t>
            </a:r>
          </a:p>
          <a:p>
            <a:pPr eaLnBrk="1" hangingPunct="1"/>
            <a:r>
              <a:rPr lang="en-GB" sz="2500" dirty="0"/>
              <a:t>Know the different standards for the image and video compression, and their compressions.</a:t>
            </a:r>
            <a:endParaRPr lang="en-SG" sz="2500" dirty="0"/>
          </a:p>
          <a:p>
            <a:pPr marL="0" indent="0" eaLnBrk="1" hangingPunct="1">
              <a:buNone/>
            </a:pPr>
            <a:endParaRPr lang="en-GB" dirty="0"/>
          </a:p>
          <a:p>
            <a:pPr eaLnBrk="1" hangingPunct="1"/>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a:p>
            <a:pPr eaLnBrk="1" hangingPunct="1"/>
            <a:endParaRPr lang="en-GB" sz="2800" dirty="0">
              <a:latin typeface="Arial" panose="020B0604020202020204" pitchFamily="34" charset="0"/>
              <a:cs typeface="Arial" panose="020B0604020202020204" pitchFamily="34" charset="0"/>
            </a:endParaRPr>
          </a:p>
          <a:p>
            <a:pPr eaLnBrk="1" hangingPunct="1">
              <a:buFontTx/>
              <a:buNone/>
            </a:pPr>
            <a:endParaRPr lang="en-GB" sz="2800" dirty="0">
              <a:latin typeface="Arial" panose="020B0604020202020204" pitchFamily="34" charset="0"/>
              <a:cs typeface="Arial" panose="020B0604020202020204" pitchFamily="34" charset="0"/>
            </a:endParaRPr>
          </a:p>
        </p:txBody>
      </p:sp>
      <p:pic>
        <p:nvPicPr>
          <p:cNvPr id="2" name="60966926">
            <a:hlinkClick r:id="" action="ppaction://media"/>
            <a:extLst>
              <a:ext uri="{FF2B5EF4-FFF2-40B4-BE49-F238E27FC236}">
                <a16:creationId xmlns:a16="http://schemas.microsoft.com/office/drawing/2014/main" id="{F43F8EF2-9A7F-4755-8250-ABFE2C6DF6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72488" y="6205538"/>
            <a:ext cx="487362" cy="487362"/>
          </a:xfrm>
          <a:prstGeom prst="rect">
            <a:avLst/>
          </a:prstGeom>
        </p:spPr>
      </p:pic>
      <p:sp>
        <p:nvSpPr>
          <p:cNvPr id="3" name="Footer Placeholder 2"/>
          <p:cNvSpPr>
            <a:spLocks noGrp="1"/>
          </p:cNvSpPr>
          <p:nvPr>
            <p:ph type="ftr" sz="quarter" idx="11"/>
          </p:nvPr>
        </p:nvSpPr>
        <p:spPr/>
        <p:txBody>
          <a:bodyPr/>
          <a:lstStyle/>
          <a:p>
            <a:pPr>
              <a:defRPr/>
            </a:pPr>
            <a:r>
              <a:rPr lang="en-GB" dirty="0" smtClean="0"/>
              <a:t>Official (Open), Non-sensitive</a:t>
            </a:r>
            <a:endParaRPr lang="en-GB" dirty="0"/>
          </a:p>
        </p:txBody>
      </p:sp>
    </p:spTree>
    <p:custDataLst>
      <p:tags r:id="rId1"/>
    </p:custDataLst>
    <p:extLst>
      <p:ext uri="{BB962C8B-B14F-4D97-AF65-F5344CB8AC3E}">
        <p14:creationId xmlns:p14="http://schemas.microsoft.com/office/powerpoint/2010/main" val="32074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AUDIO</a:t>
            </a:r>
          </a:p>
        </p:txBody>
      </p:sp>
      <p:sp>
        <p:nvSpPr>
          <p:cNvPr id="10" name="Footer Placeholder 9"/>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solidFill>
                  <a:prstClr val="black">
                    <a:tint val="75000"/>
                  </a:prstClr>
                </a:solidFill>
              </a:rPr>
              <a:pPr/>
              <a:t>20</a:t>
            </a:fld>
            <a:endParaRPr lang="en-SG">
              <a:solidFill>
                <a:prstClr val="black">
                  <a:tint val="75000"/>
                </a:prstClr>
              </a:solidFill>
            </a:endParaRPr>
          </a:p>
        </p:txBody>
      </p:sp>
      <p:pic>
        <p:nvPicPr>
          <p:cNvPr id="4" name="Picture 3"/>
          <p:cNvPicPr>
            <a:picLocks noChangeAspect="1"/>
          </p:cNvPicPr>
          <p:nvPr/>
        </p:nvPicPr>
        <p:blipFill>
          <a:blip r:embed="rId8"/>
          <a:stretch>
            <a:fillRect/>
          </a:stretch>
        </p:blipFill>
        <p:spPr>
          <a:xfrm>
            <a:off x="2525782" y="2427217"/>
            <a:ext cx="3932168" cy="2562251"/>
          </a:xfrm>
          <a:prstGeom prst="rect">
            <a:avLst/>
          </a:prstGeom>
        </p:spPr>
      </p:pic>
      <p:pic>
        <p:nvPicPr>
          <p:cNvPr id="5" name="GLASS">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368800" y="3225800"/>
            <a:ext cx="406400" cy="406400"/>
          </a:xfrm>
          <a:prstGeom prst="rect">
            <a:avLst/>
          </a:prstGeom>
        </p:spPr>
      </p:pic>
      <p:pic>
        <p:nvPicPr>
          <p:cNvPr id="6" name="GLASS">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368800" y="3225800"/>
            <a:ext cx="406400" cy="406400"/>
          </a:xfrm>
          <a:prstGeom prst="rect">
            <a:avLst/>
          </a:prstGeom>
        </p:spPr>
      </p:pic>
      <p:sp>
        <p:nvSpPr>
          <p:cNvPr id="7" name="Rectangle 6"/>
          <p:cNvSpPr/>
          <p:nvPr/>
        </p:nvSpPr>
        <p:spPr>
          <a:xfrm>
            <a:off x="1923954" y="5463385"/>
            <a:ext cx="5890272" cy="830997"/>
          </a:xfrm>
          <a:prstGeom prst="rect">
            <a:avLst/>
          </a:prstGeom>
        </p:spPr>
        <p:txBody>
          <a:bodyPr wrap="square">
            <a:spAutoFit/>
          </a:bodyPr>
          <a:lstStyle/>
          <a:p>
            <a:r>
              <a:rPr lang="en-SG" sz="2400" dirty="0">
                <a:solidFill>
                  <a:prstClr val="black"/>
                </a:solidFill>
              </a:rPr>
              <a:t>Speech audio: 16000 samples/second</a:t>
            </a:r>
          </a:p>
          <a:p>
            <a:r>
              <a:rPr lang="en-SG" sz="2400" dirty="0">
                <a:solidFill>
                  <a:prstClr val="black"/>
                </a:solidFill>
              </a:rPr>
              <a:t>Music: 44100 samples/second </a:t>
            </a:r>
          </a:p>
        </p:txBody>
      </p:sp>
      <p:sp>
        <p:nvSpPr>
          <p:cNvPr id="8" name="TextBox 7"/>
          <p:cNvSpPr txBox="1"/>
          <p:nvPr/>
        </p:nvSpPr>
        <p:spPr>
          <a:xfrm>
            <a:off x="6776002" y="3100190"/>
            <a:ext cx="2076449" cy="646331"/>
          </a:xfrm>
          <a:prstGeom prst="rect">
            <a:avLst/>
          </a:prstGeom>
          <a:noFill/>
        </p:spPr>
        <p:txBody>
          <a:bodyPr wrap="square" rtlCol="0">
            <a:spAutoFit/>
          </a:bodyPr>
          <a:lstStyle/>
          <a:p>
            <a:r>
              <a:rPr lang="en-SG" dirty="0"/>
              <a:t>100 min dig audio</a:t>
            </a:r>
          </a:p>
          <a:p>
            <a:r>
              <a:rPr lang="en-SG" dirty="0"/>
              <a:t>~ 1Gb</a:t>
            </a:r>
          </a:p>
        </p:txBody>
      </p:sp>
      <p:pic>
        <p:nvPicPr>
          <p:cNvPr id="9" name="60967667">
            <a:hlinkClick r:id="" action="ppaction://media"/>
            <a:extLst>
              <a:ext uri="{FF2B5EF4-FFF2-40B4-BE49-F238E27FC236}">
                <a16:creationId xmlns:a16="http://schemas.microsoft.com/office/drawing/2014/main" id="{D538970E-3006-40F0-8908-D7EF5DA45BBD}"/>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7858125" y="5810250"/>
            <a:ext cx="487363" cy="487363"/>
          </a:xfrm>
          <a:prstGeom prst="rect">
            <a:avLst/>
          </a:prstGeom>
        </p:spPr>
      </p:pic>
    </p:spTree>
    <p:custDataLst>
      <p:tags r:id="rId1"/>
    </p:custDataLst>
    <p:extLst>
      <p:ext uri="{BB962C8B-B14F-4D97-AF65-F5344CB8AC3E}">
        <p14:creationId xmlns:p14="http://schemas.microsoft.com/office/powerpoint/2010/main" val="36301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41"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41" fill="hold"/>
                                        <p:tgtEl>
                                          <p:spTgt spid="6"/>
                                        </p:tgtEl>
                                      </p:cBhvr>
                                    </p:cmd>
                                  </p:childTnLst>
                                </p:cTn>
                              </p:par>
                            </p:childTnLst>
                          </p:cTn>
                        </p:par>
                      </p:childTnLst>
                    </p:cTn>
                  </p:par>
                </p:childTnLst>
              </p:cTn>
              <p:nextCondLst>
                <p:cond evt="onClick" delay="0">
                  <p:tgtEl>
                    <p:spTgt spid="6"/>
                  </p:tgtEl>
                </p:cond>
              </p:nextCondLst>
            </p:seq>
            <p:audio>
              <p:cMediaNode vol="80000">
                <p:cTn id="18" fill="hold" display="0">
                  <p:stCondLst>
                    <p:cond delay="indefinite"/>
                  </p:stCondLst>
                  <p:endCondLst>
                    <p:cond evt="onStopAudio" delay="0">
                      <p:tgtEl>
                        <p:sldTgt/>
                      </p:tgtEl>
                    </p:cond>
                  </p:endCondLst>
                </p:cTn>
                <p:tgtEl>
                  <p:spTgt spid="6"/>
                </p:tgtEl>
              </p:cMediaNode>
            </p:audio>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Audio</a:t>
            </a:r>
          </a:p>
        </p:txBody>
      </p:sp>
      <p:sp>
        <p:nvSpPr>
          <p:cNvPr id="3" name="Content Placeholder 2"/>
          <p:cNvSpPr>
            <a:spLocks noGrp="1"/>
          </p:cNvSpPr>
          <p:nvPr>
            <p:ph idx="1"/>
          </p:nvPr>
        </p:nvSpPr>
        <p:spPr/>
        <p:txBody>
          <a:bodyPr>
            <a:normAutofit fontScale="92500" lnSpcReduction="20000"/>
          </a:bodyPr>
          <a:lstStyle/>
          <a:p>
            <a:r>
              <a:rPr lang="en-SG" dirty="0"/>
              <a:t>Two common types of audio signals: our regular speech signals and music-quality audio.</a:t>
            </a:r>
          </a:p>
          <a:p>
            <a:r>
              <a:rPr lang="en-SG" dirty="0"/>
              <a:t>Depending on the quality the transducer(or microphone and recording environment), the quality is very much determined through the digitization of the speech and music. This is in synthesized format audio.</a:t>
            </a:r>
          </a:p>
          <a:p>
            <a:r>
              <a:rPr lang="en-SG" dirty="0"/>
              <a:t>Bandwidth of a typical speech signal – 50 Hz to 10kHz and music signal – 15kHz to 20 kHz.</a:t>
            </a:r>
          </a:p>
          <a:p>
            <a:r>
              <a:rPr lang="en-SG" dirty="0"/>
              <a:t>Normal speech – 12 bits per sample, music – 16 bits per sample</a:t>
            </a:r>
          </a:p>
          <a:p>
            <a:r>
              <a:rPr lang="en-SG" dirty="0"/>
              <a:t>Stereo (music stereophonic sound) bit rate is double of mono signal.</a:t>
            </a:r>
          </a:p>
          <a:p>
            <a:r>
              <a:rPr lang="en-SG" dirty="0"/>
              <a:t>Digital audio – popular formats: wav and mp3</a:t>
            </a:r>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21</a:t>
            </a:fld>
            <a:endParaRPr lang="en-SG"/>
          </a:p>
        </p:txBody>
      </p:sp>
      <p:pic>
        <p:nvPicPr>
          <p:cNvPr id="5" name="60967670">
            <a:hlinkClick r:id="" action="ppaction://media"/>
            <a:extLst>
              <a:ext uri="{FF2B5EF4-FFF2-40B4-BE49-F238E27FC236}">
                <a16:creationId xmlns:a16="http://schemas.microsoft.com/office/drawing/2014/main" id="{982D46B7-F78C-4242-9FF1-91B30DA057E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897813" y="6029325"/>
            <a:ext cx="487362" cy="487363"/>
          </a:xfrm>
          <a:prstGeom prst="rect">
            <a:avLst/>
          </a:prstGeom>
        </p:spPr>
      </p:pic>
    </p:spTree>
    <p:custDataLst>
      <p:tags r:id="rId1"/>
    </p:custDataLst>
    <p:extLst>
      <p:ext uri="{BB962C8B-B14F-4D97-AF65-F5344CB8AC3E}">
        <p14:creationId xmlns:p14="http://schemas.microsoft.com/office/powerpoint/2010/main" val="235223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3023" y="1204322"/>
            <a:ext cx="8396081" cy="4351338"/>
          </a:xfrm>
        </p:spPr>
        <p:txBody>
          <a:bodyPr>
            <a:normAutofit fontScale="85000" lnSpcReduction="20000"/>
          </a:bodyPr>
          <a:lstStyle/>
          <a:p>
            <a:pPr marL="0" indent="0">
              <a:buNone/>
            </a:pPr>
            <a:r>
              <a:rPr lang="en-SG" sz="4700" dirty="0">
                <a:latin typeface="Times New Roman" panose="02020603050405020304" pitchFamily="18" charset="0"/>
                <a:cs typeface="Times New Roman" panose="02020603050405020304" pitchFamily="18" charset="0"/>
              </a:rPr>
              <a:t>Example</a:t>
            </a:r>
          </a:p>
          <a:p>
            <a:pPr marL="0" indent="0">
              <a:buNone/>
            </a:pPr>
            <a:endParaRPr lang="en-SG" dirty="0">
              <a:latin typeface="Times New Roman" panose="02020603050405020304" pitchFamily="18" charset="0"/>
              <a:cs typeface="Times New Roman" panose="02020603050405020304" pitchFamily="18" charset="0"/>
            </a:endParaRPr>
          </a:p>
          <a:p>
            <a:pPr marL="0" indent="0">
              <a:buNone/>
            </a:pPr>
            <a:r>
              <a:rPr lang="en-SG" dirty="0">
                <a:latin typeface="Times New Roman" panose="02020603050405020304" pitchFamily="18" charset="0"/>
                <a:cs typeface="Times New Roman" panose="02020603050405020304" pitchFamily="18" charset="0"/>
              </a:rPr>
              <a:t>A music signal has the bandwidth from 15Hz to 20kHz, based on 12 bits per sample for the music signal, what is the minimum bit rate for the music signal and the memory required to store a 30 minutes of the music.</a:t>
            </a:r>
          </a:p>
          <a:p>
            <a:pPr marL="0" indent="0">
              <a:buNone/>
            </a:pPr>
            <a:endParaRPr lang="en-SG" dirty="0">
              <a:latin typeface="Times New Roman" panose="02020603050405020304" pitchFamily="18" charset="0"/>
              <a:cs typeface="Times New Roman" panose="02020603050405020304" pitchFamily="18" charset="0"/>
            </a:endParaRPr>
          </a:p>
          <a:p>
            <a:pPr marL="0" indent="0">
              <a:buNone/>
            </a:pPr>
            <a:r>
              <a:rPr lang="en-SG" u="sng" dirty="0">
                <a:latin typeface="Times New Roman" panose="02020603050405020304" pitchFamily="18" charset="0"/>
                <a:cs typeface="Times New Roman" panose="02020603050405020304" pitchFamily="18" charset="0"/>
              </a:rPr>
              <a:t>Solution</a:t>
            </a:r>
          </a:p>
          <a:p>
            <a:pPr marL="0" indent="0">
              <a:buNone/>
            </a:pPr>
            <a:r>
              <a:rPr lang="en-SG" dirty="0">
                <a:latin typeface="Times New Roman" panose="02020603050405020304" pitchFamily="18" charset="0"/>
                <a:cs typeface="Times New Roman" panose="02020603050405020304" pitchFamily="18" charset="0"/>
              </a:rPr>
              <a:t>*Nyquist rate = 2 x 20 kHz = 40kHz or 40ksamples per sec</a:t>
            </a:r>
          </a:p>
          <a:p>
            <a:pPr marL="0" indent="0">
              <a:buNone/>
            </a:pPr>
            <a:r>
              <a:rPr lang="en-SG" dirty="0">
                <a:latin typeface="Times New Roman" panose="02020603050405020304" pitchFamily="18" charset="0"/>
                <a:cs typeface="Times New Roman" panose="02020603050405020304" pitchFamily="18" charset="0"/>
              </a:rPr>
              <a:t>  Bit rate generated = 2 x 40k x 16 = 1280 kbps (stereo)</a:t>
            </a:r>
          </a:p>
          <a:p>
            <a:pPr marL="0" indent="0">
              <a:buNone/>
            </a:pPr>
            <a:r>
              <a:rPr lang="en-SG" dirty="0">
                <a:latin typeface="Times New Roman" panose="02020603050405020304" pitchFamily="18" charset="0"/>
                <a:cs typeface="Times New Roman" panose="02020603050405020304" pitchFamily="18" charset="0"/>
              </a:rPr>
              <a:t>  Memory required = (1280 x1000x30x60)/8</a:t>
            </a:r>
          </a:p>
          <a:p>
            <a:pPr marL="0" indent="0">
              <a:buNone/>
            </a:pPr>
            <a:r>
              <a:rPr lang="en-SG" dirty="0">
                <a:latin typeface="Times New Roman" panose="02020603050405020304" pitchFamily="18" charset="0"/>
                <a:cs typeface="Times New Roman" panose="02020603050405020304" pitchFamily="18" charset="0"/>
              </a:rPr>
              <a:t>                                    = 288Mbytes!</a:t>
            </a:r>
          </a:p>
          <a:p>
            <a:pPr marL="0" indent="0">
              <a:buNone/>
            </a:pPr>
            <a:endParaRPr lang="en-SG"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SG" dirty="0" smtClean="0"/>
              <a:t>Official (Open), Non-sensitive</a:t>
            </a:r>
            <a:endParaRPr lang="en-SG" dirty="0"/>
          </a:p>
        </p:txBody>
      </p:sp>
      <p:sp>
        <p:nvSpPr>
          <p:cNvPr id="4" name="Slide Number Placeholder 3"/>
          <p:cNvSpPr>
            <a:spLocks noGrp="1"/>
          </p:cNvSpPr>
          <p:nvPr>
            <p:ph type="sldNum" sz="quarter" idx="12"/>
          </p:nvPr>
        </p:nvSpPr>
        <p:spPr/>
        <p:txBody>
          <a:bodyPr/>
          <a:lstStyle/>
          <a:p>
            <a:fld id="{FC86BAA5-1B63-4717-AF6B-9DAEFEFDF54E}" type="slidenum">
              <a:rPr lang="en-SG" smtClean="0"/>
              <a:t>22</a:t>
            </a:fld>
            <a:endParaRPr lang="en-SG"/>
          </a:p>
        </p:txBody>
      </p:sp>
      <p:sp>
        <p:nvSpPr>
          <p:cNvPr id="5" name="TextBox 4"/>
          <p:cNvSpPr txBox="1"/>
          <p:nvPr/>
        </p:nvSpPr>
        <p:spPr>
          <a:xfrm>
            <a:off x="264506" y="5482636"/>
            <a:ext cx="8614987" cy="369332"/>
          </a:xfrm>
          <a:prstGeom prst="rect">
            <a:avLst/>
          </a:prstGeom>
          <a:noFill/>
        </p:spPr>
        <p:txBody>
          <a:bodyPr wrap="none" rtlCol="0">
            <a:spAutoFit/>
          </a:bodyPr>
          <a:lstStyle/>
          <a:p>
            <a:r>
              <a:rPr lang="en-SG" dirty="0"/>
              <a:t>* See page 17 of Digital Signal Processing Basics by Patrick Chow/</a:t>
            </a:r>
            <a:r>
              <a:rPr lang="en-SG" dirty="0" err="1"/>
              <a:t>M.Fikret</a:t>
            </a:r>
            <a:r>
              <a:rPr lang="en-SG" dirty="0"/>
              <a:t> Ercan,5</a:t>
            </a:r>
            <a:r>
              <a:rPr lang="en-SG" baseline="30000" dirty="0"/>
              <a:t>th</a:t>
            </a:r>
            <a:r>
              <a:rPr lang="en-SG" dirty="0"/>
              <a:t> edition</a:t>
            </a:r>
          </a:p>
        </p:txBody>
      </p:sp>
      <p:pic>
        <p:nvPicPr>
          <p:cNvPr id="2" name="60967674">
            <a:hlinkClick r:id="" action="ppaction://media"/>
            <a:extLst>
              <a:ext uri="{FF2B5EF4-FFF2-40B4-BE49-F238E27FC236}">
                <a16:creationId xmlns:a16="http://schemas.microsoft.com/office/drawing/2014/main" id="{E3DA3CF4-6A36-473C-9552-460E18EB400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94650" y="5729288"/>
            <a:ext cx="487363" cy="487362"/>
          </a:xfrm>
          <a:prstGeom prst="rect">
            <a:avLst/>
          </a:prstGeom>
        </p:spPr>
      </p:pic>
    </p:spTree>
    <p:custDataLst>
      <p:tags r:id="rId1"/>
    </p:custDataLst>
    <p:extLst>
      <p:ext uri="{BB962C8B-B14F-4D97-AF65-F5344CB8AC3E}">
        <p14:creationId xmlns:p14="http://schemas.microsoft.com/office/powerpoint/2010/main" val="10820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Video</a:t>
            </a:r>
          </a:p>
        </p:txBody>
      </p:sp>
      <p:sp>
        <p:nvSpPr>
          <p:cNvPr id="9" name="Footer Placeholder 8"/>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solidFill>
                  <a:prstClr val="black">
                    <a:tint val="75000"/>
                  </a:prstClr>
                </a:solidFill>
              </a:rPr>
              <a:pPr/>
              <a:t>23</a:t>
            </a:fld>
            <a:endParaRPr lang="en-SG" dirty="0">
              <a:solidFill>
                <a:prstClr val="black">
                  <a:tint val="75000"/>
                </a:prstClr>
              </a:solidFill>
            </a:endParaRPr>
          </a:p>
        </p:txBody>
      </p:sp>
      <p:pic>
        <p:nvPicPr>
          <p:cNvPr id="5" name="ting_son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89672" y="1440987"/>
            <a:ext cx="6268278" cy="4814038"/>
          </a:xfrm>
          <a:prstGeom prst="rect">
            <a:avLst/>
          </a:prstGeom>
        </p:spPr>
      </p:pic>
      <p:sp>
        <p:nvSpPr>
          <p:cNvPr id="4" name="TextBox 3"/>
          <p:cNvSpPr txBox="1"/>
          <p:nvPr/>
        </p:nvSpPr>
        <p:spPr>
          <a:xfrm>
            <a:off x="6501434" y="4809568"/>
            <a:ext cx="2142894" cy="369332"/>
          </a:xfrm>
          <a:prstGeom prst="rect">
            <a:avLst/>
          </a:prstGeom>
          <a:noFill/>
        </p:spPr>
        <p:txBody>
          <a:bodyPr wrap="none" rtlCol="0">
            <a:spAutoFit/>
          </a:bodyPr>
          <a:lstStyle/>
          <a:p>
            <a:r>
              <a:rPr lang="en-SG" dirty="0"/>
              <a:t>Video ~100MB to GB</a:t>
            </a:r>
          </a:p>
        </p:txBody>
      </p:sp>
      <p:sp>
        <p:nvSpPr>
          <p:cNvPr id="6" name="TextBox 5"/>
          <p:cNvSpPr txBox="1"/>
          <p:nvPr/>
        </p:nvSpPr>
        <p:spPr>
          <a:xfrm>
            <a:off x="6631544" y="5378489"/>
            <a:ext cx="1710212" cy="369332"/>
          </a:xfrm>
          <a:prstGeom prst="rect">
            <a:avLst/>
          </a:prstGeom>
          <a:noFill/>
        </p:spPr>
        <p:txBody>
          <a:bodyPr wrap="none" rtlCol="0">
            <a:spAutoFit/>
          </a:bodyPr>
          <a:lstStyle/>
          <a:p>
            <a:r>
              <a:rPr lang="en-SG" dirty="0"/>
              <a:t>Animation =~Gb</a:t>
            </a:r>
          </a:p>
        </p:txBody>
      </p:sp>
      <p:sp>
        <p:nvSpPr>
          <p:cNvPr id="7" name="Rectangle 6"/>
          <p:cNvSpPr/>
          <p:nvPr/>
        </p:nvSpPr>
        <p:spPr>
          <a:xfrm>
            <a:off x="6724236" y="2280839"/>
            <a:ext cx="1920092" cy="2031325"/>
          </a:xfrm>
          <a:prstGeom prst="rect">
            <a:avLst/>
          </a:prstGeom>
        </p:spPr>
        <p:txBody>
          <a:bodyPr wrap="square">
            <a:spAutoFit/>
          </a:bodyPr>
          <a:lstStyle/>
          <a:p>
            <a:r>
              <a:rPr lang="en-GB" dirty="0"/>
              <a:t>1-hr  size of Uncompressed DVD Movie = (720 x 576) pixels x 3 bytes x 25 fps x 60 sec/min x 60 min = 104.3 GB</a:t>
            </a:r>
            <a:endParaRPr lang="en-SG" dirty="0"/>
          </a:p>
        </p:txBody>
      </p:sp>
      <p:pic>
        <p:nvPicPr>
          <p:cNvPr id="8" name="60967680">
            <a:hlinkClick r:id="" action="ppaction://media"/>
            <a:extLst>
              <a:ext uri="{FF2B5EF4-FFF2-40B4-BE49-F238E27FC236}">
                <a16:creationId xmlns:a16="http://schemas.microsoft.com/office/drawing/2014/main" id="{32CC4E23-382D-4A75-A9C2-4459AB5148A3}"/>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7939088" y="6042025"/>
            <a:ext cx="487362" cy="487363"/>
          </a:xfrm>
          <a:prstGeom prst="rect">
            <a:avLst/>
          </a:prstGeom>
        </p:spPr>
      </p:pic>
    </p:spTree>
    <p:custDataLst>
      <p:tags r:id="rId1"/>
    </p:custDataLst>
    <p:extLst>
      <p:ext uri="{BB962C8B-B14F-4D97-AF65-F5344CB8AC3E}">
        <p14:creationId xmlns:p14="http://schemas.microsoft.com/office/powerpoint/2010/main" val="3294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Frame rate in video</a:t>
            </a:r>
          </a:p>
        </p:txBody>
      </p:sp>
      <p:sp>
        <p:nvSpPr>
          <p:cNvPr id="3" name="Content Placeholder 2"/>
          <p:cNvSpPr>
            <a:spLocks noGrp="1"/>
          </p:cNvSpPr>
          <p:nvPr>
            <p:ph idx="1"/>
          </p:nvPr>
        </p:nvSpPr>
        <p:spPr/>
        <p:txBody>
          <a:bodyPr>
            <a:normAutofit/>
          </a:bodyPr>
          <a:lstStyle/>
          <a:p>
            <a:r>
              <a:rPr lang="en-US" altLang="en-US" sz="3600" i="1" dirty="0"/>
              <a:t>Frame rate </a:t>
            </a:r>
            <a:r>
              <a:rPr lang="en-US" altLang="en-US" sz="3600" dirty="0"/>
              <a:t>refers to the rate at which video images are acquired and processed or the rate at which the images are transferred from the system to the display. The international standard for frame rate is 25 frames per second and in the US it is 30 frames per second (fps). </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24</a:t>
            </a:fld>
            <a:endParaRPr lang="en-SG"/>
          </a:p>
        </p:txBody>
      </p:sp>
      <p:pic>
        <p:nvPicPr>
          <p:cNvPr id="5" name="60967691">
            <a:hlinkClick r:id="" action="ppaction://media"/>
            <a:extLst>
              <a:ext uri="{FF2B5EF4-FFF2-40B4-BE49-F238E27FC236}">
                <a16:creationId xmlns:a16="http://schemas.microsoft.com/office/drawing/2014/main" id="{26E71A88-8B08-4FFC-B998-61FFBE2138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762875" y="5892800"/>
            <a:ext cx="487363" cy="487363"/>
          </a:xfrm>
          <a:prstGeom prst="rect">
            <a:avLst/>
          </a:prstGeom>
        </p:spPr>
      </p:pic>
    </p:spTree>
    <p:custDataLst>
      <p:tags r:id="rId1"/>
    </p:custDataLst>
    <p:extLst>
      <p:ext uri="{BB962C8B-B14F-4D97-AF65-F5344CB8AC3E}">
        <p14:creationId xmlns:p14="http://schemas.microsoft.com/office/powerpoint/2010/main" val="38488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Need/Purpose of Data Compression</a:t>
            </a:r>
            <a:endParaRPr lang="en-SG" dirty="0"/>
          </a:p>
        </p:txBody>
      </p:sp>
      <p:sp>
        <p:nvSpPr>
          <p:cNvPr id="3" name="Content Placeholder 2"/>
          <p:cNvSpPr>
            <a:spLocks noGrp="1"/>
          </p:cNvSpPr>
          <p:nvPr>
            <p:ph idx="1"/>
          </p:nvPr>
        </p:nvSpPr>
        <p:spPr/>
        <p:txBody>
          <a:bodyPr/>
          <a:lstStyle/>
          <a:p>
            <a:pPr marL="0" indent="0">
              <a:buNone/>
            </a:pPr>
            <a:r>
              <a:rPr lang="en-US" dirty="0"/>
              <a:t> </a:t>
            </a:r>
            <a:endParaRPr lang="en-SG" dirty="0"/>
          </a:p>
          <a:p>
            <a:pPr marL="742950" lvl="0" indent="-742950">
              <a:buFont typeface="+mj-lt"/>
              <a:buAutoNum type="arabicPeriod"/>
            </a:pPr>
            <a:r>
              <a:rPr lang="en-US" sz="3600" dirty="0"/>
              <a:t>Reduce storage size</a:t>
            </a:r>
            <a:endParaRPr lang="en-SG" sz="3600" dirty="0"/>
          </a:p>
          <a:p>
            <a:pPr marL="742950" lvl="0" indent="-742950">
              <a:buFont typeface="+mj-lt"/>
              <a:buAutoNum type="arabicPeriod"/>
            </a:pPr>
            <a:r>
              <a:rPr lang="en-US" sz="3600" dirty="0"/>
              <a:t>Save transmission bandwidth</a:t>
            </a:r>
            <a:endParaRPr lang="en-SG" sz="3600" dirty="0"/>
          </a:p>
          <a:p>
            <a:pPr marL="742950" lvl="0" indent="-742950">
              <a:buFont typeface="+mj-lt"/>
              <a:buAutoNum type="arabicPeriod"/>
            </a:pPr>
            <a:r>
              <a:rPr lang="en-US" sz="3600" dirty="0"/>
              <a:t>Save cost by reducing the transmission time</a:t>
            </a:r>
            <a:endParaRPr lang="en-SG" sz="3600" dirty="0"/>
          </a:p>
          <a:p>
            <a:pPr marL="742950" indent="-742950">
              <a:buFont typeface="+mj-lt"/>
              <a:buAutoNum type="arabicPeriod"/>
            </a:pPr>
            <a:endParaRPr lang="en-SG" sz="3600"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25</a:t>
            </a:fld>
            <a:endParaRPr lang="en-SG"/>
          </a:p>
        </p:txBody>
      </p:sp>
      <p:pic>
        <p:nvPicPr>
          <p:cNvPr id="5" name="60967699">
            <a:hlinkClick r:id="" action="ppaction://media"/>
            <a:extLst>
              <a:ext uri="{FF2B5EF4-FFF2-40B4-BE49-F238E27FC236}">
                <a16:creationId xmlns:a16="http://schemas.microsoft.com/office/drawing/2014/main" id="{231C8FBA-0EF4-4B37-9025-4DE5AC64CC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43875" y="6097588"/>
            <a:ext cx="487363" cy="487362"/>
          </a:xfrm>
          <a:prstGeom prst="rect">
            <a:avLst/>
          </a:prstGeom>
        </p:spPr>
      </p:pic>
    </p:spTree>
    <p:custDataLst>
      <p:tags r:id="rId1"/>
    </p:custDataLst>
    <p:extLst>
      <p:ext uri="{BB962C8B-B14F-4D97-AF65-F5344CB8AC3E}">
        <p14:creationId xmlns:p14="http://schemas.microsoft.com/office/powerpoint/2010/main" val="248225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data compression eliminates redundancy and irrelevancy</a:t>
            </a:r>
            <a:endParaRPr lang="en-SG" dirty="0"/>
          </a:p>
        </p:txBody>
      </p:sp>
      <p:sp>
        <p:nvSpPr>
          <p:cNvPr id="3" name="Content Placeholder 2"/>
          <p:cNvSpPr>
            <a:spLocks noGrp="1"/>
          </p:cNvSpPr>
          <p:nvPr>
            <p:ph idx="1"/>
          </p:nvPr>
        </p:nvSpPr>
        <p:spPr/>
        <p:txBody>
          <a:bodyPr>
            <a:normAutofit fontScale="92500" lnSpcReduction="10000"/>
          </a:bodyPr>
          <a:lstStyle/>
          <a:p>
            <a:pPr marL="0" indent="0">
              <a:buNone/>
            </a:pPr>
            <a:endParaRPr lang="en-SG" dirty="0"/>
          </a:p>
          <a:p>
            <a:pPr marL="514350" lvl="0" indent="-514350">
              <a:buFont typeface="+mj-lt"/>
              <a:buAutoNum type="arabicPeriod"/>
            </a:pPr>
            <a:r>
              <a:rPr lang="en-US" dirty="0"/>
              <a:t>Temporal - Pixels in two video frames that have the same values in the same location.</a:t>
            </a:r>
            <a:endParaRPr lang="en-SG" dirty="0"/>
          </a:p>
          <a:p>
            <a:pPr marL="514350" lvl="0" indent="-514350">
              <a:buFont typeface="+mj-lt"/>
              <a:buAutoNum type="arabicPeriod"/>
            </a:pPr>
            <a:r>
              <a:rPr lang="en-US" dirty="0"/>
              <a:t>Spatial - correlation between neighboring pixels or data items. </a:t>
            </a:r>
            <a:endParaRPr lang="en-SG" dirty="0"/>
          </a:p>
          <a:p>
            <a:pPr marL="514350" lvl="0" indent="-514350">
              <a:buFont typeface="+mj-lt"/>
              <a:buAutoNum type="arabicPeriod"/>
            </a:pPr>
            <a:r>
              <a:rPr lang="en-US" dirty="0"/>
              <a:t>Spectral - correlation between color or luminescence components. This uses the frequency domain to exploit relationships between frequencies of change in data. </a:t>
            </a:r>
            <a:endParaRPr lang="en-SG" dirty="0"/>
          </a:p>
          <a:p>
            <a:pPr marL="514350" lvl="0" indent="-514350">
              <a:buFont typeface="+mj-lt"/>
              <a:buAutoNum type="arabicPeriod"/>
            </a:pPr>
            <a:r>
              <a:rPr lang="en-US" dirty="0"/>
              <a:t>Psycho-visual - exploit perceptual properties of the human visual system.  </a:t>
            </a:r>
            <a:endParaRPr lang="en-SG" dirty="0"/>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26</a:t>
            </a:fld>
            <a:endParaRPr lang="en-SG"/>
          </a:p>
        </p:txBody>
      </p:sp>
      <p:pic>
        <p:nvPicPr>
          <p:cNvPr id="5" name="60967709">
            <a:hlinkClick r:id="" action="ppaction://media"/>
            <a:extLst>
              <a:ext uri="{FF2B5EF4-FFF2-40B4-BE49-F238E27FC236}">
                <a16:creationId xmlns:a16="http://schemas.microsoft.com/office/drawing/2014/main" id="{0E89C7BF-A206-4F30-85D0-8B00249EFCD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89900" y="6137275"/>
            <a:ext cx="487363" cy="487363"/>
          </a:xfrm>
          <a:prstGeom prst="rect">
            <a:avLst/>
          </a:prstGeom>
        </p:spPr>
      </p:pic>
    </p:spTree>
    <p:custDataLst>
      <p:tags r:id="rId1"/>
    </p:custDataLst>
    <p:extLst>
      <p:ext uri="{BB962C8B-B14F-4D97-AF65-F5344CB8AC3E}">
        <p14:creationId xmlns:p14="http://schemas.microsoft.com/office/powerpoint/2010/main" val="11565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ltLang="en-US" dirty="0">
                <a:latin typeface="Arial" panose="020B0604020202020204" pitchFamily="34" charset="0"/>
              </a:rPr>
              <a:t>Data Compression Scheme</a:t>
            </a:r>
            <a:endParaRPr lang="en-SG" dirty="0"/>
          </a:p>
        </p:txBody>
      </p:sp>
      <p:sp>
        <p:nvSpPr>
          <p:cNvPr id="13" name="Footer Placeholder 12"/>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27</a:t>
            </a:fld>
            <a:endParaRPr lang="en-SG"/>
          </a:p>
        </p:txBody>
      </p:sp>
      <p:sp>
        <p:nvSpPr>
          <p:cNvPr id="5" name="Rounded Rectangle 4"/>
          <p:cNvSpPr/>
          <p:nvPr/>
        </p:nvSpPr>
        <p:spPr>
          <a:xfrm>
            <a:off x="628650" y="3093376"/>
            <a:ext cx="2710062" cy="11601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 name="TextBox 5"/>
          <p:cNvSpPr txBox="1"/>
          <p:nvPr/>
        </p:nvSpPr>
        <p:spPr>
          <a:xfrm>
            <a:off x="1020853" y="3196418"/>
            <a:ext cx="2219720" cy="954107"/>
          </a:xfrm>
          <a:prstGeom prst="rect">
            <a:avLst/>
          </a:prstGeom>
          <a:noFill/>
        </p:spPr>
        <p:txBody>
          <a:bodyPr wrap="square" rtlCol="0">
            <a:spAutoFit/>
          </a:bodyPr>
          <a:lstStyle/>
          <a:p>
            <a:r>
              <a:rPr lang="en-SG" sz="2800" dirty="0"/>
              <a:t>Compression</a:t>
            </a:r>
          </a:p>
          <a:p>
            <a:r>
              <a:rPr lang="en-SG" sz="2800" dirty="0"/>
              <a:t>(En</a:t>
            </a:r>
            <a:r>
              <a:rPr lang="en-SG" sz="2800" u="sng" dirty="0"/>
              <a:t>coder</a:t>
            </a:r>
            <a:r>
              <a:rPr lang="en-SG" sz="2800" dirty="0"/>
              <a:t>)</a:t>
            </a:r>
          </a:p>
        </p:txBody>
      </p:sp>
      <p:sp>
        <p:nvSpPr>
          <p:cNvPr id="7" name="Rounded Rectangle 6"/>
          <p:cNvSpPr/>
          <p:nvPr/>
        </p:nvSpPr>
        <p:spPr>
          <a:xfrm>
            <a:off x="5275197" y="3050341"/>
            <a:ext cx="2710062" cy="11425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8" name="TextBox 7"/>
          <p:cNvSpPr txBox="1"/>
          <p:nvPr/>
        </p:nvSpPr>
        <p:spPr>
          <a:xfrm>
            <a:off x="5473148" y="3238819"/>
            <a:ext cx="2614819" cy="954107"/>
          </a:xfrm>
          <a:prstGeom prst="rect">
            <a:avLst/>
          </a:prstGeom>
          <a:noFill/>
        </p:spPr>
        <p:txBody>
          <a:bodyPr wrap="square" rtlCol="0">
            <a:spAutoFit/>
          </a:bodyPr>
          <a:lstStyle/>
          <a:p>
            <a:r>
              <a:rPr lang="en-SG" sz="2800" dirty="0"/>
              <a:t>Decompression</a:t>
            </a:r>
          </a:p>
          <a:p>
            <a:r>
              <a:rPr lang="en-SG" sz="2800" dirty="0"/>
              <a:t>(</a:t>
            </a:r>
            <a:r>
              <a:rPr lang="en-SG" sz="2800" u="sng" dirty="0"/>
              <a:t>Dec</a:t>
            </a:r>
            <a:r>
              <a:rPr lang="en-SG" sz="2800" dirty="0"/>
              <a:t>oder)</a:t>
            </a:r>
          </a:p>
        </p:txBody>
      </p:sp>
      <p:sp>
        <p:nvSpPr>
          <p:cNvPr id="9" name="Rectangle 8"/>
          <p:cNvSpPr/>
          <p:nvPr/>
        </p:nvSpPr>
        <p:spPr>
          <a:xfrm>
            <a:off x="2358887" y="4980395"/>
            <a:ext cx="4099063" cy="13517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10" name="TextBox 9"/>
          <p:cNvSpPr txBox="1"/>
          <p:nvPr/>
        </p:nvSpPr>
        <p:spPr>
          <a:xfrm>
            <a:off x="2672383" y="5321745"/>
            <a:ext cx="3472069" cy="461665"/>
          </a:xfrm>
          <a:prstGeom prst="rect">
            <a:avLst/>
          </a:prstGeom>
          <a:noFill/>
        </p:spPr>
        <p:txBody>
          <a:bodyPr wrap="square" rtlCol="0">
            <a:spAutoFit/>
          </a:bodyPr>
          <a:lstStyle/>
          <a:p>
            <a:r>
              <a:rPr lang="en-SG" sz="2400" dirty="0"/>
              <a:t>Storage Device or Channel</a:t>
            </a:r>
          </a:p>
        </p:txBody>
      </p:sp>
      <p:cxnSp>
        <p:nvCxnSpPr>
          <p:cNvPr id="12" name="Straight Arrow Connector 11"/>
          <p:cNvCxnSpPr>
            <a:stCxn id="5" idx="2"/>
          </p:cNvCxnSpPr>
          <p:nvPr/>
        </p:nvCxnSpPr>
        <p:spPr>
          <a:xfrm>
            <a:off x="1983681" y="4253569"/>
            <a:ext cx="1256892" cy="72682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5473148" y="4253567"/>
            <a:ext cx="984802" cy="72682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flipH="1">
            <a:off x="923532" y="2108826"/>
            <a:ext cx="1748851" cy="461665"/>
          </a:xfrm>
          <a:prstGeom prst="rect">
            <a:avLst/>
          </a:prstGeom>
          <a:noFill/>
        </p:spPr>
        <p:txBody>
          <a:bodyPr wrap="square" rtlCol="0">
            <a:spAutoFit/>
          </a:bodyPr>
          <a:lstStyle/>
          <a:p>
            <a:r>
              <a:rPr lang="en-SG" sz="2400" dirty="0"/>
              <a:t>Input Data</a:t>
            </a:r>
          </a:p>
        </p:txBody>
      </p:sp>
      <p:sp>
        <p:nvSpPr>
          <p:cNvPr id="17" name="Rectangle 16"/>
          <p:cNvSpPr/>
          <p:nvPr/>
        </p:nvSpPr>
        <p:spPr>
          <a:xfrm>
            <a:off x="6043432" y="2160907"/>
            <a:ext cx="1728102" cy="461665"/>
          </a:xfrm>
          <a:prstGeom prst="rect">
            <a:avLst/>
          </a:prstGeom>
        </p:spPr>
        <p:txBody>
          <a:bodyPr wrap="none">
            <a:spAutoFit/>
          </a:bodyPr>
          <a:lstStyle/>
          <a:p>
            <a:r>
              <a:rPr lang="en-SG" sz="2400" dirty="0"/>
              <a:t>Output Data</a:t>
            </a:r>
          </a:p>
        </p:txBody>
      </p:sp>
      <p:cxnSp>
        <p:nvCxnSpPr>
          <p:cNvPr id="19" name="Straight Arrow Connector 18"/>
          <p:cNvCxnSpPr>
            <a:stCxn id="16" idx="2"/>
          </p:cNvCxnSpPr>
          <p:nvPr/>
        </p:nvCxnSpPr>
        <p:spPr>
          <a:xfrm>
            <a:off x="1797957" y="2570491"/>
            <a:ext cx="4339" cy="49865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6707897" y="2590371"/>
            <a:ext cx="4339" cy="498651"/>
          </a:xfrm>
          <a:prstGeom prst="straightConnector1">
            <a:avLst/>
          </a:prstGeom>
          <a:ln w="9525">
            <a:solidFill>
              <a:schemeClr val="tx1"/>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5496" y="5522555"/>
            <a:ext cx="3313216" cy="369332"/>
          </a:xfrm>
          <a:prstGeom prst="rect">
            <a:avLst/>
          </a:prstGeom>
          <a:noFill/>
        </p:spPr>
        <p:txBody>
          <a:bodyPr wrap="square" rtlCol="0">
            <a:spAutoFit/>
          </a:bodyPr>
          <a:lstStyle/>
          <a:p>
            <a:r>
              <a:rPr lang="en-SG" dirty="0">
                <a:solidFill>
                  <a:srgbClr val="FF0000"/>
                </a:solidFill>
              </a:rPr>
              <a:t>Co</a:t>
            </a:r>
            <a:r>
              <a:rPr lang="en-SG" dirty="0"/>
              <a:t>der + </a:t>
            </a:r>
            <a:r>
              <a:rPr lang="en-SG" dirty="0">
                <a:solidFill>
                  <a:srgbClr val="FF0000"/>
                </a:solidFill>
              </a:rPr>
              <a:t>Dec</a:t>
            </a:r>
            <a:r>
              <a:rPr lang="en-SG" dirty="0"/>
              <a:t>oder = </a:t>
            </a:r>
            <a:r>
              <a:rPr lang="en-SG" dirty="0">
                <a:solidFill>
                  <a:srgbClr val="FF0000"/>
                </a:solidFill>
              </a:rPr>
              <a:t>CODEC </a:t>
            </a:r>
          </a:p>
        </p:txBody>
      </p:sp>
      <p:pic>
        <p:nvPicPr>
          <p:cNvPr id="11" name="60967718">
            <a:hlinkClick r:id="" action="ppaction://media"/>
            <a:extLst>
              <a:ext uri="{FF2B5EF4-FFF2-40B4-BE49-F238E27FC236}">
                <a16:creationId xmlns:a16="http://schemas.microsoft.com/office/drawing/2014/main" id="{72934479-1A5A-4992-9819-0D92FC4F9E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99438" y="5946775"/>
            <a:ext cx="487362" cy="487363"/>
          </a:xfrm>
          <a:prstGeom prst="rect">
            <a:avLst/>
          </a:prstGeom>
        </p:spPr>
      </p:pic>
    </p:spTree>
    <p:custDataLst>
      <p:tags r:id="rId1"/>
    </p:custDataLst>
    <p:extLst>
      <p:ext uri="{BB962C8B-B14F-4D97-AF65-F5344CB8AC3E}">
        <p14:creationId xmlns:p14="http://schemas.microsoft.com/office/powerpoint/2010/main" val="35998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9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73" y="280691"/>
            <a:ext cx="7886700" cy="1325563"/>
          </a:xfrm>
        </p:spPr>
        <p:txBody>
          <a:bodyPr/>
          <a:lstStyle/>
          <a:p>
            <a:r>
              <a:rPr lang="en-SG" dirty="0"/>
              <a:t>Data Compression Process</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28</a:t>
            </a:fld>
            <a:endParaRPr lang="en-SG"/>
          </a:p>
        </p:txBody>
      </p:sp>
      <p:sp>
        <p:nvSpPr>
          <p:cNvPr id="20" name="Rectangle 19"/>
          <p:cNvSpPr/>
          <p:nvPr/>
        </p:nvSpPr>
        <p:spPr>
          <a:xfrm>
            <a:off x="3358171" y="2829943"/>
            <a:ext cx="2030681" cy="1140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Coding Steps</a:t>
            </a:r>
            <a:endParaRPr lang="en-SG" sz="2800" dirty="0">
              <a:solidFill>
                <a:schemeClr val="tx1"/>
              </a:solidFill>
              <a:latin typeface="Times New Roman" panose="02020603050405020304" pitchFamily="18" charset="0"/>
              <a:cs typeface="Times New Roman" panose="02020603050405020304" pitchFamily="18" charset="0"/>
            </a:endParaRPr>
          </a:p>
          <a:p>
            <a:pPr algn="ctr"/>
            <a:endParaRPr lang="en-SG" dirty="0"/>
          </a:p>
        </p:txBody>
      </p:sp>
      <p:cxnSp>
        <p:nvCxnSpPr>
          <p:cNvPr id="22" name="Straight Arrow Connector 21"/>
          <p:cNvCxnSpPr/>
          <p:nvPr/>
        </p:nvCxnSpPr>
        <p:spPr>
          <a:xfrm flipV="1">
            <a:off x="409888" y="3477610"/>
            <a:ext cx="2976250" cy="11757"/>
          </a:xfrm>
          <a:prstGeom prst="straightConnector1">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72088" y="3489367"/>
            <a:ext cx="2946380" cy="5463"/>
          </a:xfrm>
          <a:prstGeom prst="straightConnector1">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49197" y="2387014"/>
            <a:ext cx="2366674" cy="954107"/>
          </a:xfrm>
          <a:prstGeom prst="rect">
            <a:avLst/>
          </a:prstGeom>
          <a:noFill/>
        </p:spPr>
        <p:txBody>
          <a:bodyPr wrap="none" rtlCol="0">
            <a:spAutoFit/>
          </a:bodyPr>
          <a:lstStyle/>
          <a:p>
            <a:r>
              <a:rPr lang="en-SG" sz="2800" dirty="0"/>
              <a:t>Uncompressed</a:t>
            </a:r>
          </a:p>
          <a:p>
            <a:r>
              <a:rPr lang="en-SG" sz="2800" dirty="0"/>
              <a:t> Data</a:t>
            </a:r>
          </a:p>
        </p:txBody>
      </p:sp>
      <p:sp>
        <p:nvSpPr>
          <p:cNvPr id="28" name="TextBox 27"/>
          <p:cNvSpPr txBox="1"/>
          <p:nvPr/>
        </p:nvSpPr>
        <p:spPr>
          <a:xfrm>
            <a:off x="6155336" y="2457099"/>
            <a:ext cx="1988108" cy="954107"/>
          </a:xfrm>
          <a:prstGeom prst="rect">
            <a:avLst/>
          </a:prstGeom>
          <a:noFill/>
        </p:spPr>
        <p:txBody>
          <a:bodyPr wrap="none" rtlCol="0">
            <a:spAutoFit/>
          </a:bodyPr>
          <a:lstStyle/>
          <a:p>
            <a:r>
              <a:rPr lang="en-SG" sz="2800" dirty="0"/>
              <a:t>Compressed</a:t>
            </a:r>
          </a:p>
          <a:p>
            <a:r>
              <a:rPr lang="en-SG" sz="2800" dirty="0"/>
              <a:t> Data</a:t>
            </a:r>
          </a:p>
        </p:txBody>
      </p:sp>
      <p:sp>
        <p:nvSpPr>
          <p:cNvPr id="29" name="Rectangle 28"/>
          <p:cNvSpPr/>
          <p:nvPr/>
        </p:nvSpPr>
        <p:spPr>
          <a:xfrm>
            <a:off x="331768" y="4615511"/>
            <a:ext cx="8645977" cy="1231106"/>
          </a:xfrm>
          <a:prstGeom prst="rect">
            <a:avLst/>
          </a:prstGeom>
        </p:spPr>
        <p:txBody>
          <a:bodyPr wrap="square">
            <a:spAutoFit/>
          </a:bodyPr>
          <a:lstStyle/>
          <a:p>
            <a:r>
              <a:rPr lang="en-SG" sz="2800" dirty="0">
                <a:latin typeface="Times New Roman" panose="02020603050405020304" pitchFamily="18" charset="0"/>
                <a:cs typeface="Times New Roman" panose="02020603050405020304" pitchFamily="18" charset="0"/>
              </a:rPr>
              <a:t>Compression ratio, Cr =</a:t>
            </a:r>
            <a:r>
              <a:rPr lang="en-US" sz="2800" dirty="0">
                <a:latin typeface="Times New Roman" panose="02020603050405020304" pitchFamily="18" charset="0"/>
                <a:cs typeface="Times New Roman" panose="02020603050405020304" pitchFamily="18" charset="0"/>
              </a:rPr>
              <a:t>size of data before compression</a:t>
            </a:r>
            <a:endParaRPr lang="en-SG" sz="2800" dirty="0">
              <a:latin typeface="Times New Roman" panose="02020603050405020304" pitchFamily="18" charset="0"/>
              <a:cs typeface="Times New Roman" panose="02020603050405020304" pitchFamily="18" charset="0"/>
            </a:endParaRPr>
          </a:p>
          <a:p>
            <a:r>
              <a:rPr lang="en-SG"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size of data after compression</a:t>
            </a:r>
            <a:endParaRPr lang="en-SG" sz="2800" dirty="0">
              <a:latin typeface="Times New Roman" panose="02020603050405020304" pitchFamily="18" charset="0"/>
              <a:cs typeface="Times New Roman" panose="02020603050405020304" pitchFamily="18" charset="0"/>
            </a:endParaRPr>
          </a:p>
          <a:p>
            <a:endParaRPr lang="en-SG" dirty="0"/>
          </a:p>
        </p:txBody>
      </p:sp>
      <p:sp>
        <p:nvSpPr>
          <p:cNvPr id="30" name="Rectangle 29"/>
          <p:cNvSpPr/>
          <p:nvPr/>
        </p:nvSpPr>
        <p:spPr>
          <a:xfrm>
            <a:off x="409888" y="5705270"/>
            <a:ext cx="7036124" cy="800219"/>
          </a:xfrm>
          <a:prstGeom prst="rect">
            <a:avLst/>
          </a:prstGeom>
        </p:spPr>
        <p:txBody>
          <a:bodyPr wrap="square">
            <a:spAutoFit/>
          </a:bodyPr>
          <a:lstStyle/>
          <a:p>
            <a:r>
              <a:rPr lang="en-GB" sz="2800" dirty="0"/>
              <a:t>Relative Data Redundancy, Rd = 1 - 1/Cr </a:t>
            </a:r>
          </a:p>
          <a:p>
            <a:endParaRPr lang="en-GB" dirty="0"/>
          </a:p>
        </p:txBody>
      </p:sp>
      <p:sp>
        <p:nvSpPr>
          <p:cNvPr id="4" name="Rectangle 3"/>
          <p:cNvSpPr/>
          <p:nvPr/>
        </p:nvSpPr>
        <p:spPr>
          <a:xfrm>
            <a:off x="409888" y="4161736"/>
            <a:ext cx="3635675" cy="369332"/>
          </a:xfrm>
          <a:prstGeom prst="rect">
            <a:avLst/>
          </a:prstGeom>
        </p:spPr>
        <p:txBody>
          <a:bodyPr wrap="none">
            <a:spAutoFit/>
          </a:bodyPr>
          <a:lstStyle/>
          <a:p>
            <a:r>
              <a:rPr lang="en-SG" dirty="0"/>
              <a:t>Figure 9.1 Data Compression Process</a:t>
            </a:r>
          </a:p>
        </p:txBody>
      </p:sp>
      <p:pic>
        <p:nvPicPr>
          <p:cNvPr id="5" name="60967726">
            <a:hlinkClick r:id="" action="ppaction://media"/>
            <a:extLst>
              <a:ext uri="{FF2B5EF4-FFF2-40B4-BE49-F238E27FC236}">
                <a16:creationId xmlns:a16="http://schemas.microsoft.com/office/drawing/2014/main" id="{B5F9DD5F-289F-4141-8598-1DDE73B25D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775575" y="6097588"/>
            <a:ext cx="487363" cy="487362"/>
          </a:xfrm>
          <a:prstGeom prst="rect">
            <a:avLst/>
          </a:prstGeom>
        </p:spPr>
      </p:pic>
    </p:spTree>
    <p:custDataLst>
      <p:tags r:id="rId1"/>
    </p:custDataLst>
    <p:extLst>
      <p:ext uri="{BB962C8B-B14F-4D97-AF65-F5344CB8AC3E}">
        <p14:creationId xmlns:p14="http://schemas.microsoft.com/office/powerpoint/2010/main" val="16776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29</a:t>
            </a:fld>
            <a:endParaRPr lang="en-SG"/>
          </a:p>
        </p:txBody>
      </p:sp>
      <p:graphicFrame>
        <p:nvGraphicFramePr>
          <p:cNvPr id="5" name="Table 4"/>
          <p:cNvGraphicFramePr>
            <a:graphicFrameLocks noGrp="1"/>
          </p:cNvGraphicFramePr>
          <p:nvPr>
            <p:extLst>
              <p:ext uri="{D42A27DB-BD31-4B8C-83A1-F6EECF244321}">
                <p14:modId xmlns:p14="http://schemas.microsoft.com/office/powerpoint/2010/main" val="651041472"/>
              </p:ext>
            </p:extLst>
          </p:nvPr>
        </p:nvGraphicFramePr>
        <p:xfrm>
          <a:off x="628650" y="1825625"/>
          <a:ext cx="7886699" cy="4195447"/>
        </p:xfrm>
        <a:graphic>
          <a:graphicData uri="http://schemas.openxmlformats.org/drawingml/2006/table">
            <a:tbl>
              <a:tblPr/>
              <a:tblGrid>
                <a:gridCol w="2472962">
                  <a:extLst>
                    <a:ext uri="{9D8B030D-6E8A-4147-A177-3AD203B41FA5}">
                      <a16:colId xmlns:a16="http://schemas.microsoft.com/office/drawing/2014/main" val="3385294711"/>
                    </a:ext>
                  </a:extLst>
                </a:gridCol>
                <a:gridCol w="2634276">
                  <a:extLst>
                    <a:ext uri="{9D8B030D-6E8A-4147-A177-3AD203B41FA5}">
                      <a16:colId xmlns:a16="http://schemas.microsoft.com/office/drawing/2014/main" val="609664628"/>
                    </a:ext>
                  </a:extLst>
                </a:gridCol>
                <a:gridCol w="2779461">
                  <a:extLst>
                    <a:ext uri="{9D8B030D-6E8A-4147-A177-3AD203B41FA5}">
                      <a16:colId xmlns:a16="http://schemas.microsoft.com/office/drawing/2014/main" val="3036418945"/>
                    </a:ext>
                  </a:extLst>
                </a:gridCol>
              </a:tblGrid>
              <a:tr h="509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Tahoma" pitchFamily="34" charset="0"/>
                        </a:rPr>
                        <a:t>Quality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Tahoma" pitchFamily="34" charset="0"/>
                        </a:rPr>
                        <a:t>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Tahoma" pitchFamily="34" charset="0"/>
                        </a:rPr>
                        <a:t>Compression Ratio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138506044"/>
                  </a:ext>
                </a:extLst>
              </a:tr>
              <a:tr h="511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Raw Lena_Color.TIFF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769KB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pitchFamily="34" charset="0"/>
                        </a:rPr>
                        <a:t>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1614532"/>
                  </a:ext>
                </a:extLst>
              </a:tr>
              <a:tr h="509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7_zip TIFF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620KB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1.2:1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5584805"/>
                  </a:ext>
                </a:extLst>
              </a:tr>
              <a:tr h="509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pitchFamily="34" charset="0"/>
                        </a:rPr>
                        <a:t>Q=100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225KB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pitchFamily="34" charset="0"/>
                        </a:rPr>
                        <a:t>3.5:1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7058318"/>
                  </a:ext>
                </a:extLst>
              </a:tr>
              <a:tr h="509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Q=75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37KB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17:1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7578603"/>
                  </a:ext>
                </a:extLst>
              </a:tr>
              <a:tr h="511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Q=50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24KB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27:1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0287231"/>
                  </a:ext>
                </a:extLst>
              </a:tr>
              <a:tr h="509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Q=10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ahoma" pitchFamily="34" charset="0"/>
                        </a:rPr>
                        <a:t>16KB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ahoma" pitchFamily="34" charset="0"/>
                        </a:rPr>
                        <a:t>72:1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6965021"/>
                  </a:ext>
                </a:extLst>
              </a:tr>
            </a:tbl>
          </a:graphicData>
        </a:graphic>
      </p:graphicFrame>
      <p:pic>
        <p:nvPicPr>
          <p:cNvPr id="4" name="60967773">
            <a:hlinkClick r:id="" action="ppaction://media"/>
            <a:extLst>
              <a:ext uri="{FF2B5EF4-FFF2-40B4-BE49-F238E27FC236}">
                <a16:creationId xmlns:a16="http://schemas.microsoft.com/office/drawing/2014/main" id="{3FE26AFC-9B20-4ACF-A263-E835CE2DB3E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762875" y="6205538"/>
            <a:ext cx="487363" cy="487362"/>
          </a:xfrm>
          <a:prstGeom prst="rect">
            <a:avLst/>
          </a:prstGeom>
        </p:spPr>
      </p:pic>
    </p:spTree>
    <p:custDataLst>
      <p:tags r:id="rId1"/>
    </p:custDataLst>
    <p:extLst>
      <p:ext uri="{BB962C8B-B14F-4D97-AF65-F5344CB8AC3E}">
        <p14:creationId xmlns:p14="http://schemas.microsoft.com/office/powerpoint/2010/main" val="5455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Topic 1</a:t>
            </a:r>
          </a:p>
        </p:txBody>
      </p:sp>
      <p:sp>
        <p:nvSpPr>
          <p:cNvPr id="3" name="Content Placeholder 2"/>
          <p:cNvSpPr>
            <a:spLocks noGrp="1"/>
          </p:cNvSpPr>
          <p:nvPr>
            <p:ph idx="1"/>
          </p:nvPr>
        </p:nvSpPr>
        <p:spPr/>
        <p:txBody>
          <a:bodyPr/>
          <a:lstStyle/>
          <a:p>
            <a:pPr marL="0" indent="0">
              <a:buNone/>
            </a:pPr>
            <a:r>
              <a:rPr lang="en-GB" sz="4800" dirty="0">
                <a:latin typeface="Times New Roman" panose="02020603050405020304" pitchFamily="18" charset="0"/>
                <a:cs typeface="Times New Roman" panose="02020603050405020304" pitchFamily="18" charset="0"/>
              </a:rPr>
              <a:t>What is data compression and the different components of multimedia signal and the need for data compression?</a:t>
            </a:r>
            <a:endParaRPr lang="en-SG" sz="4800" dirty="0">
              <a:latin typeface="Times New Roman" panose="02020603050405020304" pitchFamily="18" charset="0"/>
              <a:cs typeface="Times New Roman" panose="02020603050405020304" pitchFamily="18" charset="0"/>
            </a:endParaRPr>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a:t>
            </a:fld>
            <a:endParaRPr lang="en-SG"/>
          </a:p>
        </p:txBody>
      </p:sp>
      <p:pic>
        <p:nvPicPr>
          <p:cNvPr id="5" name="60966943 (1)">
            <a:hlinkClick r:id="" action="ppaction://media"/>
            <a:extLst>
              <a:ext uri="{FF2B5EF4-FFF2-40B4-BE49-F238E27FC236}">
                <a16:creationId xmlns:a16="http://schemas.microsoft.com/office/drawing/2014/main" id="{9AF5C61B-748E-4D27-A93E-E709F8966DC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3913" y="6192838"/>
            <a:ext cx="487362" cy="487362"/>
          </a:xfrm>
          <a:prstGeom prst="rect">
            <a:avLst/>
          </a:prstGeom>
        </p:spPr>
      </p:pic>
    </p:spTree>
    <p:custDataLst>
      <p:tags r:id="rId1"/>
    </p:custDataLst>
    <p:extLst>
      <p:ext uri="{BB962C8B-B14F-4D97-AF65-F5344CB8AC3E}">
        <p14:creationId xmlns:p14="http://schemas.microsoft.com/office/powerpoint/2010/main" val="229614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30</a:t>
            </a:fld>
            <a:endParaRPr lang="en-SG"/>
          </a:p>
        </p:txBody>
      </p:sp>
      <p:graphicFrame>
        <p:nvGraphicFramePr>
          <p:cNvPr id="5" name="Table 4"/>
          <p:cNvGraphicFramePr>
            <a:graphicFrameLocks noGrp="1"/>
          </p:cNvGraphicFramePr>
          <p:nvPr>
            <p:extLst>
              <p:ext uri="{D42A27DB-BD31-4B8C-83A1-F6EECF244321}">
                <p14:modId xmlns:p14="http://schemas.microsoft.com/office/powerpoint/2010/main" val="437862531"/>
              </p:ext>
            </p:extLst>
          </p:nvPr>
        </p:nvGraphicFramePr>
        <p:xfrm>
          <a:off x="996715" y="1181617"/>
          <a:ext cx="7243950" cy="3897586"/>
        </p:xfrm>
        <a:graphic>
          <a:graphicData uri="http://schemas.openxmlformats.org/drawingml/2006/table">
            <a:tbl>
              <a:tblPr firstRow="1" bandRow="1">
                <a:tableStyleId>{5C22544A-7EE6-4342-B048-85BDC9FD1C3A}</a:tableStyleId>
              </a:tblPr>
              <a:tblGrid>
                <a:gridCol w="1448790">
                  <a:extLst>
                    <a:ext uri="{9D8B030D-6E8A-4147-A177-3AD203B41FA5}">
                      <a16:colId xmlns:a16="http://schemas.microsoft.com/office/drawing/2014/main" val="1844132"/>
                    </a:ext>
                  </a:extLst>
                </a:gridCol>
                <a:gridCol w="1448790">
                  <a:extLst>
                    <a:ext uri="{9D8B030D-6E8A-4147-A177-3AD203B41FA5}">
                      <a16:colId xmlns:a16="http://schemas.microsoft.com/office/drawing/2014/main" val="4043223377"/>
                    </a:ext>
                  </a:extLst>
                </a:gridCol>
                <a:gridCol w="1448790">
                  <a:extLst>
                    <a:ext uri="{9D8B030D-6E8A-4147-A177-3AD203B41FA5}">
                      <a16:colId xmlns:a16="http://schemas.microsoft.com/office/drawing/2014/main" val="1972637499"/>
                    </a:ext>
                  </a:extLst>
                </a:gridCol>
                <a:gridCol w="1448790">
                  <a:extLst>
                    <a:ext uri="{9D8B030D-6E8A-4147-A177-3AD203B41FA5}">
                      <a16:colId xmlns:a16="http://schemas.microsoft.com/office/drawing/2014/main" val="3865938871"/>
                    </a:ext>
                  </a:extLst>
                </a:gridCol>
                <a:gridCol w="1448790">
                  <a:extLst>
                    <a:ext uri="{9D8B030D-6E8A-4147-A177-3AD203B41FA5}">
                      <a16:colId xmlns:a16="http://schemas.microsoft.com/office/drawing/2014/main" val="4097397045"/>
                    </a:ext>
                  </a:extLst>
                </a:gridCol>
              </a:tblGrid>
              <a:tr h="2036596">
                <a:tc>
                  <a:txBody>
                    <a:bodyPr/>
                    <a:lstStyle/>
                    <a:p>
                      <a:r>
                        <a:rPr lang="en-SG" dirty="0"/>
                        <a:t>Original</a:t>
                      </a:r>
                      <a:r>
                        <a:rPr lang="en-SG" baseline="0" dirty="0"/>
                        <a:t> Image</a:t>
                      </a:r>
                      <a:endParaRPr lang="en-SG" dirty="0"/>
                    </a:p>
                  </a:txBody>
                  <a:tcPr/>
                </a:tc>
                <a:tc>
                  <a:txBody>
                    <a:bodyPr/>
                    <a:lstStyle/>
                    <a:p>
                      <a:r>
                        <a:rPr lang="en-SG" dirty="0"/>
                        <a:t>Quality, 10</a:t>
                      </a:r>
                    </a:p>
                  </a:txBody>
                  <a:tcPr/>
                </a:tc>
                <a:tc>
                  <a:txBody>
                    <a:bodyPr/>
                    <a:lstStyle/>
                    <a:p>
                      <a:r>
                        <a:rPr lang="en-SG" dirty="0"/>
                        <a:t>Quality, 50</a:t>
                      </a:r>
                    </a:p>
                  </a:txBody>
                  <a:tcPr/>
                </a:tc>
                <a:tc>
                  <a:txBody>
                    <a:bodyPr/>
                    <a:lstStyle/>
                    <a:p>
                      <a:r>
                        <a:rPr lang="en-SG" dirty="0"/>
                        <a:t>Quality, 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Quality, 100</a:t>
                      </a:r>
                    </a:p>
                  </a:txBody>
                  <a:tcPr/>
                </a:tc>
                <a:extLst>
                  <a:ext uri="{0D108BD9-81ED-4DB2-BD59-A6C34878D82A}">
                    <a16:rowId xmlns:a16="http://schemas.microsoft.com/office/drawing/2014/main" val="30689137"/>
                  </a:ext>
                </a:extLst>
              </a:tr>
              <a:tr h="827837">
                <a:tc>
                  <a:txBody>
                    <a:bodyPr/>
                    <a:lstStyle/>
                    <a:p>
                      <a:r>
                        <a:rPr lang="en-SG" sz="2800" dirty="0"/>
                        <a:t>769 kB</a:t>
                      </a:r>
                    </a:p>
                  </a:txBody>
                  <a:tcPr/>
                </a:tc>
                <a:tc>
                  <a:txBody>
                    <a:bodyPr/>
                    <a:lstStyle/>
                    <a:p>
                      <a:r>
                        <a:rPr lang="en-SG" sz="2800" dirty="0"/>
                        <a:t>10 kB</a:t>
                      </a:r>
                    </a:p>
                  </a:txBody>
                  <a:tcPr/>
                </a:tc>
                <a:tc>
                  <a:txBody>
                    <a:bodyPr/>
                    <a:lstStyle/>
                    <a:p>
                      <a:r>
                        <a:rPr lang="en-SG" sz="2800" dirty="0"/>
                        <a:t>23.7 kB</a:t>
                      </a:r>
                    </a:p>
                  </a:txBody>
                  <a:tcPr/>
                </a:tc>
                <a:tc>
                  <a:txBody>
                    <a:bodyPr/>
                    <a:lstStyle/>
                    <a:p>
                      <a:r>
                        <a:rPr lang="en-SG" sz="2800" dirty="0"/>
                        <a:t>36.9 kB</a:t>
                      </a:r>
                    </a:p>
                  </a:txBody>
                  <a:tcPr/>
                </a:tc>
                <a:tc>
                  <a:txBody>
                    <a:bodyPr/>
                    <a:lstStyle/>
                    <a:p>
                      <a:r>
                        <a:rPr lang="en-SG" sz="2800" dirty="0"/>
                        <a:t>224</a:t>
                      </a:r>
                      <a:r>
                        <a:rPr lang="en-SG" sz="2800" baseline="0" dirty="0"/>
                        <a:t> kB</a:t>
                      </a:r>
                      <a:endParaRPr lang="en-SG" sz="2800" dirty="0"/>
                    </a:p>
                  </a:txBody>
                  <a:tcPr/>
                </a:tc>
                <a:extLst>
                  <a:ext uri="{0D108BD9-81ED-4DB2-BD59-A6C34878D82A}">
                    <a16:rowId xmlns:a16="http://schemas.microsoft.com/office/drawing/2014/main" val="2680825046"/>
                  </a:ext>
                </a:extLst>
              </a:tr>
              <a:tr h="1033153">
                <a:tc>
                  <a:txBody>
                    <a:bodyPr/>
                    <a:lstStyle/>
                    <a:p>
                      <a:r>
                        <a:rPr lang="en-SG" sz="2800" dirty="0"/>
                        <a:t>CR= 1:1</a:t>
                      </a:r>
                    </a:p>
                    <a:p>
                      <a:endParaRPr lang="en-SG" sz="2800" baseline="0" dirty="0"/>
                    </a:p>
                  </a:txBody>
                  <a:tcPr/>
                </a:tc>
                <a:tc>
                  <a:txBody>
                    <a:bodyPr/>
                    <a:lstStyle/>
                    <a:p>
                      <a:r>
                        <a:rPr lang="en-SG" sz="2800" dirty="0"/>
                        <a:t>76.9</a:t>
                      </a:r>
                    </a:p>
                  </a:txBody>
                  <a:tcPr/>
                </a:tc>
                <a:tc>
                  <a:txBody>
                    <a:bodyPr/>
                    <a:lstStyle/>
                    <a:p>
                      <a:r>
                        <a:rPr lang="en-SG" sz="2800" dirty="0"/>
                        <a:t>32.45</a:t>
                      </a:r>
                    </a:p>
                  </a:txBody>
                  <a:tcPr/>
                </a:tc>
                <a:tc>
                  <a:txBody>
                    <a:bodyPr/>
                    <a:lstStyle/>
                    <a:p>
                      <a:r>
                        <a:rPr lang="en-SG" sz="2800" dirty="0"/>
                        <a:t>20.84</a:t>
                      </a:r>
                    </a:p>
                  </a:txBody>
                  <a:tcPr/>
                </a:tc>
                <a:tc>
                  <a:txBody>
                    <a:bodyPr/>
                    <a:lstStyle/>
                    <a:p>
                      <a:r>
                        <a:rPr lang="en-SG" sz="2800" dirty="0"/>
                        <a:t>3.43</a:t>
                      </a:r>
                    </a:p>
                  </a:txBody>
                  <a:tcPr/>
                </a:tc>
                <a:extLst>
                  <a:ext uri="{0D108BD9-81ED-4DB2-BD59-A6C34878D82A}">
                    <a16:rowId xmlns:a16="http://schemas.microsoft.com/office/drawing/2014/main" val="3335430309"/>
                  </a:ext>
                </a:extLst>
              </a:tr>
            </a:tbl>
          </a:graphicData>
        </a:graphic>
      </p:graphicFrame>
      <p:pic>
        <p:nvPicPr>
          <p:cNvPr id="6" name="Picture 5"/>
          <p:cNvPicPr>
            <a:picLocks noChangeAspect="1"/>
          </p:cNvPicPr>
          <p:nvPr/>
        </p:nvPicPr>
        <p:blipFill>
          <a:blip r:embed="rId6"/>
          <a:stretch>
            <a:fillRect/>
          </a:stretch>
        </p:blipFill>
        <p:spPr>
          <a:xfrm>
            <a:off x="1092529" y="1797316"/>
            <a:ext cx="1187534" cy="1195266"/>
          </a:xfrm>
          <a:prstGeom prst="rect">
            <a:avLst/>
          </a:prstGeom>
        </p:spPr>
      </p:pic>
      <p:pic>
        <p:nvPicPr>
          <p:cNvPr id="7" name="Picture 6"/>
          <p:cNvPicPr>
            <a:picLocks noChangeAspect="1"/>
          </p:cNvPicPr>
          <p:nvPr/>
        </p:nvPicPr>
        <p:blipFill>
          <a:blip r:embed="rId7"/>
          <a:stretch>
            <a:fillRect/>
          </a:stretch>
        </p:blipFill>
        <p:spPr>
          <a:xfrm>
            <a:off x="2558701" y="1797316"/>
            <a:ext cx="1188344" cy="1195266"/>
          </a:xfrm>
          <a:prstGeom prst="rect">
            <a:avLst/>
          </a:prstGeom>
        </p:spPr>
      </p:pic>
      <p:pic>
        <p:nvPicPr>
          <p:cNvPr id="8" name="Picture 7"/>
          <p:cNvPicPr>
            <a:picLocks noChangeAspect="1"/>
          </p:cNvPicPr>
          <p:nvPr/>
        </p:nvPicPr>
        <p:blipFill>
          <a:blip r:embed="rId8"/>
          <a:stretch>
            <a:fillRect/>
          </a:stretch>
        </p:blipFill>
        <p:spPr>
          <a:xfrm>
            <a:off x="4025681" y="1797316"/>
            <a:ext cx="1186018" cy="1195266"/>
          </a:xfrm>
          <a:prstGeom prst="rect">
            <a:avLst/>
          </a:prstGeom>
        </p:spPr>
      </p:pic>
      <p:pic>
        <p:nvPicPr>
          <p:cNvPr id="11" name="Picture 10"/>
          <p:cNvPicPr>
            <a:picLocks noChangeAspect="1"/>
          </p:cNvPicPr>
          <p:nvPr/>
        </p:nvPicPr>
        <p:blipFill>
          <a:blip r:embed="rId9"/>
          <a:stretch>
            <a:fillRect/>
          </a:stretch>
        </p:blipFill>
        <p:spPr>
          <a:xfrm>
            <a:off x="5531512" y="1795589"/>
            <a:ext cx="1194669" cy="1196993"/>
          </a:xfrm>
          <a:prstGeom prst="rect">
            <a:avLst/>
          </a:prstGeom>
        </p:spPr>
      </p:pic>
      <p:pic>
        <p:nvPicPr>
          <p:cNvPr id="12" name="Picture 11"/>
          <p:cNvPicPr>
            <a:picLocks noChangeAspect="1"/>
          </p:cNvPicPr>
          <p:nvPr/>
        </p:nvPicPr>
        <p:blipFill>
          <a:blip r:embed="rId10"/>
          <a:stretch>
            <a:fillRect/>
          </a:stretch>
        </p:blipFill>
        <p:spPr>
          <a:xfrm>
            <a:off x="6889320" y="1795588"/>
            <a:ext cx="1194660" cy="1196993"/>
          </a:xfrm>
          <a:prstGeom prst="rect">
            <a:avLst/>
          </a:prstGeom>
        </p:spPr>
      </p:pic>
      <p:pic>
        <p:nvPicPr>
          <p:cNvPr id="3" name="60968494">
            <a:hlinkClick r:id="" action="ppaction://media"/>
            <a:extLst>
              <a:ext uri="{FF2B5EF4-FFF2-40B4-BE49-F238E27FC236}">
                <a16:creationId xmlns:a16="http://schemas.microsoft.com/office/drawing/2014/main" id="{F55AF42C-8D0F-4537-9342-A2AA5E4AFB5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226425" y="5988050"/>
            <a:ext cx="487363" cy="487363"/>
          </a:xfrm>
          <a:prstGeom prst="rect">
            <a:avLst/>
          </a:prstGeom>
        </p:spPr>
      </p:pic>
    </p:spTree>
    <p:custDataLst>
      <p:tags r:id="rId1"/>
    </p:custDataLst>
    <p:extLst>
      <p:ext uri="{BB962C8B-B14F-4D97-AF65-F5344CB8AC3E}">
        <p14:creationId xmlns:p14="http://schemas.microsoft.com/office/powerpoint/2010/main" val="112257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31</a:t>
            </a:fld>
            <a:endParaRPr lang="en-SG"/>
          </a:p>
        </p:txBody>
      </p:sp>
      <p:sp>
        <p:nvSpPr>
          <p:cNvPr id="4" name="Rectangle 3"/>
          <p:cNvSpPr/>
          <p:nvPr/>
        </p:nvSpPr>
        <p:spPr>
          <a:xfrm>
            <a:off x="942183" y="997014"/>
            <a:ext cx="4568302" cy="584775"/>
          </a:xfrm>
          <a:prstGeom prst="rect">
            <a:avLst/>
          </a:prstGeom>
        </p:spPr>
        <p:txBody>
          <a:bodyPr wrap="none">
            <a:spAutoFit/>
          </a:bodyPr>
          <a:lstStyle/>
          <a:p>
            <a:r>
              <a:rPr lang="en-GB" sz="3200" dirty="0"/>
              <a:t>Space saving, </a:t>
            </a:r>
            <a:r>
              <a:rPr lang="en-GB" sz="3200" dirty="0" err="1"/>
              <a:t>Ss</a:t>
            </a:r>
            <a:r>
              <a:rPr lang="en-GB" sz="3200" dirty="0"/>
              <a:t> = 1 – 1/Cr</a:t>
            </a:r>
            <a:endParaRPr lang="en-SG" sz="3200" dirty="0"/>
          </a:p>
        </p:txBody>
      </p:sp>
      <p:sp>
        <p:nvSpPr>
          <p:cNvPr id="5" name="Rectangle 4"/>
          <p:cNvSpPr/>
          <p:nvPr/>
        </p:nvSpPr>
        <p:spPr>
          <a:xfrm>
            <a:off x="942183" y="1882219"/>
            <a:ext cx="6301533" cy="584775"/>
          </a:xfrm>
          <a:prstGeom prst="rect">
            <a:avLst/>
          </a:prstGeom>
        </p:spPr>
        <p:txBody>
          <a:bodyPr wrap="none">
            <a:spAutoFit/>
          </a:bodyPr>
          <a:lstStyle/>
          <a:p>
            <a:r>
              <a:rPr lang="en-SG" sz="3200" dirty="0"/>
              <a:t>Compression gain, Cg = 10 log(Cr) dB</a:t>
            </a:r>
          </a:p>
        </p:txBody>
      </p:sp>
      <p:sp>
        <p:nvSpPr>
          <p:cNvPr id="7" name="Rectangle 6"/>
          <p:cNvSpPr/>
          <p:nvPr/>
        </p:nvSpPr>
        <p:spPr>
          <a:xfrm>
            <a:off x="226294" y="2611179"/>
            <a:ext cx="8446219" cy="1200329"/>
          </a:xfrm>
          <a:prstGeom prst="rect">
            <a:avLst/>
          </a:prstGeom>
        </p:spPr>
        <p:txBody>
          <a:bodyPr wrap="square">
            <a:spAutoFit/>
          </a:bodyPr>
          <a:lstStyle/>
          <a:p>
            <a:r>
              <a:rPr lang="en-GB" sz="2400" dirty="0">
                <a:latin typeface="Times New Roman" panose="02020603050405020304" pitchFamily="18" charset="0"/>
                <a:cs typeface="Times New Roman" panose="02020603050405020304" pitchFamily="18" charset="0"/>
              </a:rPr>
              <a:t>The two most commonly used distortion measures in image compression are: mean square error (MSE), and peak signal to noise ratio (PSNR).  </a:t>
            </a:r>
            <a:endParaRPr lang="en-SG" sz="2400" dirty="0">
              <a:latin typeface="Times New Roman" panose="02020603050405020304" pitchFamily="18" charset="0"/>
              <a:cs typeface="Times New Roman" panose="02020603050405020304" pitchFamily="18" charset="0"/>
            </a:endParaRPr>
          </a:p>
        </p:txBody>
      </p:sp>
      <p:pic>
        <p:nvPicPr>
          <p:cNvPr id="8" name="60968507">
            <a:hlinkClick r:id="" action="ppaction://media"/>
            <a:extLst>
              <a:ext uri="{FF2B5EF4-FFF2-40B4-BE49-F238E27FC236}">
                <a16:creationId xmlns:a16="http://schemas.microsoft.com/office/drawing/2014/main" id="{A2C0DC4A-DDA8-4240-82DC-16CE885790E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85150" y="6069013"/>
            <a:ext cx="487363" cy="487362"/>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2163403" y="3617279"/>
                <a:ext cx="4572000" cy="2921634"/>
              </a:xfrm>
              <a:prstGeom prst="rect">
                <a:avLst/>
              </a:prstGeom>
            </p:spPr>
            <p:txBody>
              <a:bodyPr>
                <a:spAutoFit/>
              </a:bodyPr>
              <a:lstStyle/>
              <a:p>
                <a:pPr>
                  <a:lnSpc>
                    <a:spcPct val="107000"/>
                  </a:lnSpc>
                  <a:spcAft>
                    <a:spcPts val="800"/>
                  </a:spcAft>
                </a:pPr>
                <a:r>
                  <a:rPr lang="en-SG" sz="2800" dirty="0">
                    <a:latin typeface="Calibri" panose="020F0502020204030204" pitchFamily="34" charset="0"/>
                    <a:ea typeface="Calibri" panose="020F0502020204030204" pitchFamily="34" charset="0"/>
                    <a:cs typeface="Times New Roman" panose="02020603050405020304" pitchFamily="18" charset="0"/>
                  </a:rPr>
                  <a:t>e(</a:t>
                </a:r>
                <a:r>
                  <a:rPr lang="en-SG" sz="2800" dirty="0" err="1">
                    <a:latin typeface="Calibri" panose="020F0502020204030204" pitchFamily="34" charset="0"/>
                    <a:ea typeface="Calibri" panose="020F0502020204030204" pitchFamily="34" charset="0"/>
                    <a:cs typeface="Times New Roman" panose="02020603050405020304" pitchFamily="18" charset="0"/>
                  </a:rPr>
                  <a:t>x,y</a:t>
                </a:r>
                <a:r>
                  <a:rPr lang="en-SG" sz="2800" dirty="0">
                    <a:latin typeface="Calibri" panose="020F0502020204030204" pitchFamily="34" charset="0"/>
                    <a:ea typeface="Calibri" panose="020F0502020204030204" pitchFamily="34" charset="0"/>
                    <a:cs typeface="Times New Roman" panose="02020603050405020304" pitchFamily="18" charset="0"/>
                  </a:rPr>
                  <a:t>) = p(</a:t>
                </a:r>
                <a:r>
                  <a:rPr lang="en-SG" sz="2800" dirty="0" err="1">
                    <a:latin typeface="Calibri" panose="020F0502020204030204" pitchFamily="34" charset="0"/>
                    <a:ea typeface="Calibri" panose="020F0502020204030204" pitchFamily="34" charset="0"/>
                    <a:cs typeface="Times New Roman" panose="02020603050405020304" pitchFamily="18" charset="0"/>
                  </a:rPr>
                  <a:t>x,y</a:t>
                </a:r>
                <a:r>
                  <a:rPr lang="en-SG" sz="2800" dirty="0">
                    <a:latin typeface="Calibri" panose="020F0502020204030204" pitchFamily="34" charset="0"/>
                    <a:ea typeface="Calibri" panose="020F0502020204030204" pitchFamily="34" charset="0"/>
                    <a:cs typeface="Times New Roman" panose="02020603050405020304" pitchFamily="18" charset="0"/>
                  </a:rPr>
                  <a:t>) – q(</a:t>
                </a:r>
                <a:r>
                  <a:rPr lang="en-SG" sz="2800" dirty="0" err="1">
                    <a:latin typeface="Calibri" panose="020F0502020204030204" pitchFamily="34" charset="0"/>
                    <a:ea typeface="Calibri" panose="020F0502020204030204" pitchFamily="34" charset="0"/>
                    <a:cs typeface="Times New Roman" panose="02020603050405020304" pitchFamily="18" charset="0"/>
                  </a:rPr>
                  <a:t>x,y</a:t>
                </a:r>
                <a:r>
                  <a:rPr lang="en-SG" sz="2800" dirty="0">
                    <a:latin typeface="Calibri" panose="020F0502020204030204" pitchFamily="34" charset="0"/>
                    <a:ea typeface="Calibri" panose="020F0502020204030204" pitchFamily="34" charset="0"/>
                    <a:cs typeface="Times New Roman" panose="02020603050405020304" pitchFamily="18" charset="0"/>
                  </a:rPr>
                  <a:t>)</a:t>
                </a:r>
                <a:endParaRPr lang="en-SG" sz="28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SG" sz="2800" i="1">
                          <a:latin typeface="Cambria Math" panose="02040503050406030204" pitchFamily="18" charset="0"/>
                          <a:ea typeface="Calibri" panose="020F0502020204030204" pitchFamily="34" charset="0"/>
                          <a:cs typeface="Times New Roman" panose="02020603050405020304" pitchFamily="18" charset="0"/>
                        </a:rPr>
                        <m:t>𝑀𝑆𝐸</m:t>
                      </m:r>
                      <m:r>
                        <a:rPr lang="en-SG" sz="2800" i="1">
                          <a:latin typeface="Cambria Math" panose="02040503050406030204" pitchFamily="18" charset="0"/>
                          <a:ea typeface="Calibri" panose="020F0502020204030204" pitchFamily="34" charset="0"/>
                          <a:cs typeface="Times New Roman" panose="02020603050405020304" pitchFamily="18" charset="0"/>
                        </a:rPr>
                        <m:t>= </m:t>
                      </m:r>
                      <m:f>
                        <m:fPr>
                          <m:ctrlPr>
                            <a:rPr lang="en-SG" sz="2800" i="1">
                              <a:latin typeface="Cambria Math" panose="02040503050406030204" pitchFamily="18" charset="0"/>
                              <a:ea typeface="Calibri" panose="020F0502020204030204" pitchFamily="34" charset="0"/>
                              <a:cs typeface="Times New Roman" panose="02020603050405020304" pitchFamily="18" charset="0"/>
                            </a:rPr>
                          </m:ctrlPr>
                        </m:fPr>
                        <m:num>
                          <m:r>
                            <a:rPr lang="en-SG" sz="2800" i="1">
                              <a:latin typeface="Cambria Math" panose="02040503050406030204" pitchFamily="18" charset="0"/>
                              <a:ea typeface="Calibri" panose="020F0502020204030204" pitchFamily="34" charset="0"/>
                              <a:cs typeface="Times New Roman" panose="02020603050405020304" pitchFamily="18" charset="0"/>
                            </a:rPr>
                            <m:t>1</m:t>
                          </m:r>
                        </m:num>
                        <m:den>
                          <m:r>
                            <a:rPr lang="en-SG" sz="2800" i="1">
                              <a:latin typeface="Cambria Math" panose="02040503050406030204" pitchFamily="18" charset="0"/>
                              <a:ea typeface="Calibri" panose="020F0502020204030204" pitchFamily="34" charset="0"/>
                              <a:cs typeface="Times New Roman" panose="02020603050405020304" pitchFamily="18" charset="0"/>
                            </a:rPr>
                            <m:t>𝑀𝑁</m:t>
                          </m:r>
                        </m:den>
                      </m:f>
                      <m:nary>
                        <m:naryPr>
                          <m:chr m:val="∑"/>
                          <m:limLoc m:val="undOvr"/>
                          <m:ctrlPr>
                            <a:rPr lang="en-SG" sz="2800" i="1">
                              <a:latin typeface="Cambria Math" panose="02040503050406030204" pitchFamily="18" charset="0"/>
                              <a:ea typeface="Calibri" panose="020F0502020204030204" pitchFamily="34" charset="0"/>
                              <a:cs typeface="Times New Roman" panose="02020603050405020304" pitchFamily="18" charset="0"/>
                            </a:rPr>
                          </m:ctrlPr>
                        </m:naryPr>
                        <m:sub>
                          <m:r>
                            <a:rPr lang="en-SG" sz="2800" i="1">
                              <a:latin typeface="Cambria Math" panose="02040503050406030204" pitchFamily="18" charset="0"/>
                              <a:ea typeface="Calibri" panose="020F0502020204030204" pitchFamily="34" charset="0"/>
                              <a:cs typeface="Times New Roman" panose="02020603050405020304" pitchFamily="18" charset="0"/>
                            </a:rPr>
                            <m:t>𝑥</m:t>
                          </m:r>
                          <m:r>
                            <a:rPr lang="en-SG" sz="2800" i="1">
                              <a:latin typeface="Cambria Math" panose="02040503050406030204" pitchFamily="18" charset="0"/>
                              <a:ea typeface="Calibri" panose="020F0502020204030204" pitchFamily="34" charset="0"/>
                              <a:cs typeface="Times New Roman" panose="02020603050405020304" pitchFamily="18" charset="0"/>
                            </a:rPr>
                            <m:t>=0</m:t>
                          </m:r>
                        </m:sub>
                        <m:sup>
                          <m:r>
                            <a:rPr lang="en-SG" sz="2800" i="1">
                              <a:latin typeface="Cambria Math" panose="02040503050406030204" pitchFamily="18" charset="0"/>
                              <a:ea typeface="Calibri" panose="020F0502020204030204" pitchFamily="34" charset="0"/>
                              <a:cs typeface="Times New Roman" panose="02020603050405020304" pitchFamily="18" charset="0"/>
                            </a:rPr>
                            <m:t>𝑀</m:t>
                          </m:r>
                          <m:r>
                            <a:rPr lang="en-SG" sz="2800" i="1">
                              <a:latin typeface="Cambria Math" panose="02040503050406030204" pitchFamily="18" charset="0"/>
                              <a:ea typeface="Calibri" panose="020F0502020204030204" pitchFamily="34" charset="0"/>
                              <a:cs typeface="Times New Roman" panose="02020603050405020304" pitchFamily="18" charset="0"/>
                            </a:rPr>
                            <m:t>−1</m:t>
                          </m:r>
                        </m:sup>
                        <m:e>
                          <m:nary>
                            <m:naryPr>
                              <m:chr m:val="∑"/>
                              <m:limLoc m:val="undOvr"/>
                              <m:ctrlPr>
                                <a:rPr lang="en-SG" sz="2800" i="1">
                                  <a:latin typeface="Cambria Math" panose="02040503050406030204" pitchFamily="18" charset="0"/>
                                  <a:ea typeface="Calibri" panose="020F0502020204030204" pitchFamily="34" charset="0"/>
                                  <a:cs typeface="Times New Roman" panose="02020603050405020304" pitchFamily="18" charset="0"/>
                                </a:rPr>
                              </m:ctrlPr>
                            </m:naryPr>
                            <m:sub>
                              <m:r>
                                <a:rPr lang="en-SG" sz="2800" i="1">
                                  <a:latin typeface="Cambria Math" panose="02040503050406030204" pitchFamily="18" charset="0"/>
                                  <a:ea typeface="Calibri" panose="020F0502020204030204" pitchFamily="34" charset="0"/>
                                  <a:cs typeface="Times New Roman" panose="02020603050405020304" pitchFamily="18" charset="0"/>
                                </a:rPr>
                                <m:t>𝑦</m:t>
                              </m:r>
                              <m:r>
                                <a:rPr lang="en-SG" sz="2800" i="1">
                                  <a:latin typeface="Cambria Math" panose="02040503050406030204" pitchFamily="18" charset="0"/>
                                  <a:ea typeface="Calibri" panose="020F0502020204030204" pitchFamily="34" charset="0"/>
                                  <a:cs typeface="Times New Roman" panose="02020603050405020304" pitchFamily="18" charset="0"/>
                                </a:rPr>
                                <m:t>=0</m:t>
                              </m:r>
                            </m:sub>
                            <m:sup>
                              <m:r>
                                <a:rPr lang="en-SG" sz="2800" i="1">
                                  <a:latin typeface="Cambria Math" panose="02040503050406030204" pitchFamily="18" charset="0"/>
                                  <a:ea typeface="Calibri" panose="020F0502020204030204" pitchFamily="34" charset="0"/>
                                  <a:cs typeface="Times New Roman" panose="02020603050405020304" pitchFamily="18" charset="0"/>
                                </a:rPr>
                                <m:t>𝑁</m:t>
                              </m:r>
                              <m:r>
                                <a:rPr lang="en-SG" sz="2800" i="1">
                                  <a:latin typeface="Cambria Math" panose="02040503050406030204" pitchFamily="18" charset="0"/>
                                  <a:ea typeface="Calibri" panose="020F0502020204030204" pitchFamily="34" charset="0"/>
                                  <a:cs typeface="Times New Roman" panose="02020603050405020304" pitchFamily="18" charset="0"/>
                                </a:rPr>
                                <m:t>−1</m:t>
                              </m:r>
                            </m:sup>
                            <m:e>
                              <m:sSup>
                                <m:sSupPr>
                                  <m:ctrlPr>
                                    <a:rPr lang="en-SG" sz="2800" i="1">
                                      <a:latin typeface="Cambria Math" panose="02040503050406030204" pitchFamily="18" charset="0"/>
                                      <a:ea typeface="Calibri" panose="020F0502020204030204" pitchFamily="34" charset="0"/>
                                      <a:cs typeface="Times New Roman" panose="02020603050405020304" pitchFamily="18" charset="0"/>
                                    </a:rPr>
                                  </m:ctrlPr>
                                </m:sSupPr>
                                <m:e>
                                  <m:r>
                                    <a:rPr lang="en-SG" sz="2800" i="1">
                                      <a:latin typeface="Cambria Math" panose="02040503050406030204" pitchFamily="18" charset="0"/>
                                      <a:ea typeface="Calibri" panose="020F0502020204030204" pitchFamily="34" charset="0"/>
                                      <a:cs typeface="Times New Roman" panose="02020603050405020304" pitchFamily="18" charset="0"/>
                                    </a:rPr>
                                    <m:t>𝑒</m:t>
                                  </m:r>
                                  <m:r>
                                    <a:rPr lang="en-SG" sz="2800" i="1">
                                      <a:latin typeface="Cambria Math" panose="02040503050406030204" pitchFamily="18" charset="0"/>
                                      <a:ea typeface="Calibri" panose="020F0502020204030204" pitchFamily="34" charset="0"/>
                                      <a:cs typeface="Times New Roman" panose="02020603050405020304" pitchFamily="18" charset="0"/>
                                    </a:rPr>
                                    <m:t>(</m:t>
                                  </m:r>
                                  <m:r>
                                    <a:rPr lang="en-SG" sz="2800" i="1">
                                      <a:latin typeface="Cambria Math" panose="02040503050406030204" pitchFamily="18" charset="0"/>
                                      <a:ea typeface="Calibri" panose="020F0502020204030204" pitchFamily="34" charset="0"/>
                                      <a:cs typeface="Times New Roman" panose="02020603050405020304" pitchFamily="18" charset="0"/>
                                    </a:rPr>
                                    <m:t>𝑥</m:t>
                                  </m:r>
                                  <m:r>
                                    <a:rPr lang="en-SG" sz="2800" i="1">
                                      <a:latin typeface="Cambria Math" panose="02040503050406030204" pitchFamily="18" charset="0"/>
                                      <a:ea typeface="Calibri" panose="020F0502020204030204" pitchFamily="34" charset="0"/>
                                      <a:cs typeface="Times New Roman" panose="02020603050405020304" pitchFamily="18" charset="0"/>
                                    </a:rPr>
                                    <m:t>,</m:t>
                                  </m:r>
                                  <m:r>
                                    <a:rPr lang="en-SG" sz="2800" i="1">
                                      <a:latin typeface="Cambria Math" panose="02040503050406030204" pitchFamily="18" charset="0"/>
                                      <a:ea typeface="Calibri" panose="020F0502020204030204" pitchFamily="34" charset="0"/>
                                      <a:cs typeface="Times New Roman" panose="02020603050405020304" pitchFamily="18" charset="0"/>
                                    </a:rPr>
                                    <m:t>𝑦</m:t>
                                  </m:r>
                                  <m:r>
                                    <a:rPr lang="en-SG" sz="2800" i="1">
                                      <a:latin typeface="Cambria Math" panose="02040503050406030204" pitchFamily="18" charset="0"/>
                                      <a:ea typeface="Calibri" panose="020F0502020204030204" pitchFamily="34" charset="0"/>
                                      <a:cs typeface="Times New Roman" panose="02020603050405020304" pitchFamily="18" charset="0"/>
                                    </a:rPr>
                                    <m:t>)</m:t>
                                  </m:r>
                                </m:e>
                                <m:sup>
                                  <m:r>
                                    <a:rPr lang="en-SG" sz="2800" i="1">
                                      <a:latin typeface="Cambria Math" panose="02040503050406030204" pitchFamily="18" charset="0"/>
                                      <a:ea typeface="Calibri" panose="020F0502020204030204" pitchFamily="34" charset="0"/>
                                      <a:cs typeface="Times New Roman" panose="02020603050405020304" pitchFamily="18" charset="0"/>
                                    </a:rPr>
                                    <m:t>2</m:t>
                                  </m:r>
                                </m:sup>
                              </m:sSup>
                            </m:e>
                          </m:nary>
                        </m:e>
                      </m:nary>
                    </m:oMath>
                  </m:oMathPara>
                </a14:m>
                <a:endParaRPr lang="en-SG"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2800" dirty="0">
                    <a:latin typeface="Calibri" panose="020F0502020204030204" pitchFamily="34" charset="0"/>
                    <a:ea typeface="Times New Roman" panose="02020603050405020304" pitchFamily="18" charset="0"/>
                    <a:cs typeface="Times New Roman" panose="02020603050405020304" pitchFamily="18" charset="0"/>
                  </a:rPr>
                  <a:t>PSNR</a:t>
                </a:r>
                <a14:m>
                  <m:oMath xmlns:m="http://schemas.openxmlformats.org/officeDocument/2006/math">
                    <m:r>
                      <a:rPr lang="en-SG" sz="2800" i="1">
                        <a:latin typeface="Cambria Math" panose="02040503050406030204" pitchFamily="18" charset="0"/>
                        <a:ea typeface="Calibri" panose="020F0502020204030204" pitchFamily="34" charset="0"/>
                        <a:cs typeface="Times New Roman" panose="02020603050405020304" pitchFamily="18" charset="0"/>
                      </a:rPr>
                      <m:t>= 10</m:t>
                    </m:r>
                    <m:sSub>
                      <m:sSubPr>
                        <m:ctrlPr>
                          <a:rPr lang="en-SG" sz="2800" i="1">
                            <a:latin typeface="Cambria Math" panose="02040503050406030204" pitchFamily="18" charset="0"/>
                            <a:ea typeface="Calibri" panose="020F0502020204030204" pitchFamily="34" charset="0"/>
                            <a:cs typeface="Times New Roman" panose="02020603050405020304" pitchFamily="18" charset="0"/>
                          </a:rPr>
                        </m:ctrlPr>
                      </m:sSubPr>
                      <m:e>
                        <m:r>
                          <a:rPr lang="en-SG" sz="2800" i="1">
                            <a:latin typeface="Cambria Math" panose="02040503050406030204" pitchFamily="18" charset="0"/>
                            <a:ea typeface="Calibri" panose="020F0502020204030204" pitchFamily="34" charset="0"/>
                            <a:cs typeface="Times New Roman" panose="02020603050405020304" pitchFamily="18" charset="0"/>
                          </a:rPr>
                          <m:t>𝑙𝑜𝑔</m:t>
                        </m:r>
                      </m:e>
                      <m:sub>
                        <m:r>
                          <a:rPr lang="en-SG" sz="2800" i="1">
                            <a:latin typeface="Cambria Math" panose="02040503050406030204" pitchFamily="18" charset="0"/>
                            <a:ea typeface="Calibri" panose="020F0502020204030204" pitchFamily="34" charset="0"/>
                            <a:cs typeface="Times New Roman" panose="02020603050405020304" pitchFamily="18" charset="0"/>
                          </a:rPr>
                          <m:t>10</m:t>
                        </m:r>
                      </m:sub>
                    </m:sSub>
                    <m:d>
                      <m:dPr>
                        <m:ctrlPr>
                          <a:rPr lang="en-SG" sz="28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SG" sz="28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SG" sz="2800" i="1">
                                    <a:latin typeface="Cambria Math" panose="02040503050406030204" pitchFamily="18" charset="0"/>
                                    <a:ea typeface="Calibri" panose="020F0502020204030204" pitchFamily="34" charset="0"/>
                                    <a:cs typeface="Times New Roman" panose="02020603050405020304" pitchFamily="18" charset="0"/>
                                  </a:rPr>
                                </m:ctrlPr>
                              </m:sSupPr>
                              <m:e>
                                <m:r>
                                  <a:rPr lang="en-SG" sz="2800" i="1">
                                    <a:latin typeface="Cambria Math" panose="02040503050406030204" pitchFamily="18" charset="0"/>
                                    <a:ea typeface="Calibri" panose="020F0502020204030204" pitchFamily="34" charset="0"/>
                                    <a:cs typeface="Times New Roman" panose="02020603050405020304" pitchFamily="18" charset="0"/>
                                  </a:rPr>
                                  <m:t>255</m:t>
                                </m:r>
                              </m:e>
                              <m:sup>
                                <m:r>
                                  <a:rPr lang="en-SG" sz="28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SG" sz="2800" i="1">
                                <a:latin typeface="Cambria Math" panose="02040503050406030204" pitchFamily="18" charset="0"/>
                                <a:ea typeface="Calibri" panose="020F0502020204030204" pitchFamily="34" charset="0"/>
                                <a:cs typeface="Times New Roman" panose="02020603050405020304" pitchFamily="18" charset="0"/>
                              </a:rPr>
                              <m:t>𝑀𝑆𝐸</m:t>
                            </m:r>
                          </m:den>
                        </m:f>
                      </m:e>
                    </m:d>
                    <m:r>
                      <a:rPr lang="en-SG" sz="2800" i="1">
                        <a:latin typeface="Cambria Math" panose="02040503050406030204" pitchFamily="18" charset="0"/>
                        <a:ea typeface="Calibri" panose="020F0502020204030204" pitchFamily="34" charset="0"/>
                        <a:cs typeface="Times New Roman" panose="02020603050405020304" pitchFamily="18" charset="0"/>
                      </a:rPr>
                      <m:t> </m:t>
                    </m:r>
                  </m:oMath>
                </a14:m>
                <a:endParaRPr lang="en-SG" sz="28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163403" y="3617279"/>
                <a:ext cx="4572000" cy="2921634"/>
              </a:xfrm>
              <a:prstGeom prst="rect">
                <a:avLst/>
              </a:prstGeom>
              <a:blipFill>
                <a:blip r:embed="rId7"/>
                <a:stretch>
                  <a:fillRect l="-2800" t="-1667"/>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8218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PSNR &amp; MSE</a:t>
            </a:r>
          </a:p>
        </p:txBody>
      </p:sp>
      <p:sp>
        <p:nvSpPr>
          <p:cNvPr id="8" name="Footer Placeholder 7"/>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32</a:t>
            </a:fld>
            <a:endParaRPr lang="en-SG"/>
          </a:p>
        </p:txBody>
      </p:sp>
      <p:sp>
        <p:nvSpPr>
          <p:cNvPr id="6" name="Rectangle 5"/>
          <p:cNvSpPr/>
          <p:nvPr/>
        </p:nvSpPr>
        <p:spPr>
          <a:xfrm>
            <a:off x="3526971" y="3158836"/>
            <a:ext cx="1199408" cy="23750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pic>
        <p:nvPicPr>
          <p:cNvPr id="3" name="Picture 2"/>
          <p:cNvPicPr>
            <a:picLocks noChangeAspect="1"/>
          </p:cNvPicPr>
          <p:nvPr/>
        </p:nvPicPr>
        <p:blipFill>
          <a:blip r:embed="rId6"/>
          <a:stretch>
            <a:fillRect/>
          </a:stretch>
        </p:blipFill>
        <p:spPr>
          <a:xfrm>
            <a:off x="969941" y="1534205"/>
            <a:ext cx="7773700" cy="4379707"/>
          </a:xfrm>
          <a:prstGeom prst="rect">
            <a:avLst/>
          </a:prstGeom>
        </p:spPr>
      </p:pic>
      <p:sp>
        <p:nvSpPr>
          <p:cNvPr id="7" name="Rectangle 6"/>
          <p:cNvSpPr/>
          <p:nvPr/>
        </p:nvSpPr>
        <p:spPr>
          <a:xfrm>
            <a:off x="3764478" y="2802577"/>
            <a:ext cx="1211283" cy="3562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pic>
        <p:nvPicPr>
          <p:cNvPr id="5" name="60968523">
            <a:hlinkClick r:id="" action="ppaction://media"/>
            <a:extLst>
              <a:ext uri="{FF2B5EF4-FFF2-40B4-BE49-F238E27FC236}">
                <a16:creationId xmlns:a16="http://schemas.microsoft.com/office/drawing/2014/main" id="{6277F73B-20D5-4744-A11F-3C563644B2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858125" y="5715000"/>
            <a:ext cx="487363" cy="487363"/>
          </a:xfrm>
          <a:prstGeom prst="rect">
            <a:avLst/>
          </a:prstGeom>
        </p:spPr>
      </p:pic>
    </p:spTree>
    <p:custDataLst>
      <p:tags r:id="rId1"/>
    </p:custDataLst>
    <p:extLst>
      <p:ext uri="{BB962C8B-B14F-4D97-AF65-F5344CB8AC3E}">
        <p14:creationId xmlns:p14="http://schemas.microsoft.com/office/powerpoint/2010/main" val="391498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err="1"/>
              <a:t>Matlab</a:t>
            </a:r>
            <a:r>
              <a:rPr lang="en-SG" dirty="0"/>
              <a:t> </a:t>
            </a:r>
            <a:r>
              <a:rPr lang="en-SG" dirty="0" err="1"/>
              <a:t>immse</a:t>
            </a:r>
            <a:r>
              <a:rPr lang="en-SG" dirty="0"/>
              <a:t> command</a:t>
            </a:r>
          </a:p>
        </p:txBody>
      </p:sp>
      <p:sp>
        <p:nvSpPr>
          <p:cNvPr id="4" name="Content Placeholder 3"/>
          <p:cNvSpPr>
            <a:spLocks noGrp="1"/>
          </p:cNvSpPr>
          <p:nvPr>
            <p:ph idx="1"/>
          </p:nvPr>
        </p:nvSpPr>
        <p:spPr/>
        <p:txBody>
          <a:bodyPr/>
          <a:lstStyle/>
          <a:p>
            <a:pPr marL="0" indent="0">
              <a:buNone/>
            </a:pPr>
            <a:r>
              <a:rPr lang="en-SG" dirty="0" err="1"/>
              <a:t>Immse</a:t>
            </a:r>
            <a:r>
              <a:rPr lang="en-SG" dirty="0"/>
              <a:t> command can also be used to calculate the mean-squared error.</a:t>
            </a:r>
          </a:p>
          <a:p>
            <a:pPr marL="0" indent="0">
              <a:buNone/>
            </a:pPr>
            <a:r>
              <a:rPr lang="en-SG" dirty="0"/>
              <a:t>Example</a:t>
            </a:r>
          </a:p>
          <a:p>
            <a:pPr marL="0" indent="0">
              <a:buNone/>
            </a:pPr>
            <a:endParaRPr lang="en-SG" dirty="0"/>
          </a:p>
        </p:txBody>
      </p:sp>
      <p:sp>
        <p:nvSpPr>
          <p:cNvPr id="12" name="Footer Placeholder 11"/>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33</a:t>
            </a:fld>
            <a:endParaRPr lang="en-SG"/>
          </a:p>
        </p:txBody>
      </p:sp>
      <p:pic>
        <p:nvPicPr>
          <p:cNvPr id="5" name="Picture 5"/>
          <p:cNvPicPr>
            <a:picLocks noChangeAspect="1"/>
          </p:cNvPicPr>
          <p:nvPr/>
        </p:nvPicPr>
        <p:blipFill>
          <a:blip r:embed="rId6"/>
          <a:stretch>
            <a:fillRect/>
          </a:stretch>
        </p:blipFill>
        <p:spPr>
          <a:xfrm>
            <a:off x="843147" y="3403661"/>
            <a:ext cx="1187534" cy="1195266"/>
          </a:xfrm>
          <a:prstGeom prst="rect">
            <a:avLst/>
          </a:prstGeom>
        </p:spPr>
      </p:pic>
      <p:pic>
        <p:nvPicPr>
          <p:cNvPr id="6" name="Picture 11"/>
          <p:cNvPicPr>
            <a:picLocks noChangeAspect="1"/>
          </p:cNvPicPr>
          <p:nvPr/>
        </p:nvPicPr>
        <p:blipFill>
          <a:blip r:embed="rId7"/>
          <a:stretch>
            <a:fillRect/>
          </a:stretch>
        </p:blipFill>
        <p:spPr>
          <a:xfrm>
            <a:off x="6291990" y="3403661"/>
            <a:ext cx="1194660" cy="1196993"/>
          </a:xfrm>
          <a:prstGeom prst="rect">
            <a:avLst/>
          </a:prstGeom>
        </p:spPr>
      </p:pic>
      <p:sp>
        <p:nvSpPr>
          <p:cNvPr id="7" name="Rectangle 6"/>
          <p:cNvSpPr/>
          <p:nvPr/>
        </p:nvSpPr>
        <p:spPr>
          <a:xfrm>
            <a:off x="843147" y="4833947"/>
            <a:ext cx="1788951" cy="369332"/>
          </a:xfrm>
          <a:prstGeom prst="rect">
            <a:avLst/>
          </a:prstGeom>
        </p:spPr>
        <p:txBody>
          <a:bodyPr wrap="none">
            <a:spAutoFit/>
          </a:bodyPr>
          <a:lstStyle/>
          <a:p>
            <a:r>
              <a:rPr lang="en-SG" dirty="0"/>
              <a:t>Original Image, A</a:t>
            </a:r>
          </a:p>
        </p:txBody>
      </p:sp>
      <p:sp>
        <p:nvSpPr>
          <p:cNvPr id="8" name="Rectangle 7"/>
          <p:cNvSpPr/>
          <p:nvPr/>
        </p:nvSpPr>
        <p:spPr>
          <a:xfrm>
            <a:off x="6236962" y="4735590"/>
            <a:ext cx="1540358" cy="369332"/>
          </a:xfrm>
          <a:prstGeom prst="rect">
            <a:avLst/>
          </a:prstGeom>
        </p:spPr>
        <p:txBody>
          <a:bodyPr wrap="none">
            <a:spAutoFit/>
          </a:bodyPr>
          <a:lstStyle/>
          <a:p>
            <a:pPr lvl="0" defTabSz="914400">
              <a:defRPr/>
            </a:pPr>
            <a:r>
              <a:rPr lang="en-SG" dirty="0"/>
              <a:t>Quality, 100, B</a:t>
            </a:r>
          </a:p>
        </p:txBody>
      </p:sp>
      <p:sp>
        <p:nvSpPr>
          <p:cNvPr id="9" name="Rectangle 8"/>
          <p:cNvSpPr/>
          <p:nvPr/>
        </p:nvSpPr>
        <p:spPr>
          <a:xfrm>
            <a:off x="843147" y="5505455"/>
            <a:ext cx="3337517" cy="369332"/>
          </a:xfrm>
          <a:prstGeom prst="rect">
            <a:avLst/>
          </a:prstGeom>
        </p:spPr>
        <p:txBody>
          <a:bodyPr wrap="none">
            <a:spAutoFit/>
          </a:bodyPr>
          <a:lstStyle/>
          <a:p>
            <a:r>
              <a:rPr lang="en-SG" dirty="0"/>
              <a:t>&gt;&gt; </a:t>
            </a:r>
            <a:r>
              <a:rPr lang="en-SG" dirty="0" err="1"/>
              <a:t>MeanSquareError</a:t>
            </a:r>
            <a:r>
              <a:rPr lang="en-SG" dirty="0"/>
              <a:t>=</a:t>
            </a:r>
            <a:r>
              <a:rPr lang="en-SG" dirty="0" err="1"/>
              <a:t>immse</a:t>
            </a:r>
            <a:r>
              <a:rPr lang="en-SG" dirty="0"/>
              <a:t>(A,B)</a:t>
            </a:r>
          </a:p>
        </p:txBody>
      </p:sp>
      <p:sp>
        <p:nvSpPr>
          <p:cNvPr id="10" name="Rectangle 9"/>
          <p:cNvSpPr/>
          <p:nvPr/>
        </p:nvSpPr>
        <p:spPr>
          <a:xfrm>
            <a:off x="1098468" y="5936700"/>
            <a:ext cx="4572000" cy="369332"/>
          </a:xfrm>
          <a:prstGeom prst="rect">
            <a:avLst/>
          </a:prstGeom>
        </p:spPr>
        <p:txBody>
          <a:bodyPr>
            <a:spAutoFit/>
          </a:bodyPr>
          <a:lstStyle/>
          <a:p>
            <a:r>
              <a:rPr lang="en-SG" dirty="0" err="1"/>
              <a:t>MeanSquareError</a:t>
            </a:r>
            <a:r>
              <a:rPr lang="en-SG" dirty="0"/>
              <a:t> = 114.8493</a:t>
            </a:r>
          </a:p>
        </p:txBody>
      </p:sp>
      <p:pic>
        <p:nvPicPr>
          <p:cNvPr id="11" name="60968537">
            <a:hlinkClick r:id="" action="ppaction://media"/>
            <a:extLst>
              <a:ext uri="{FF2B5EF4-FFF2-40B4-BE49-F238E27FC236}">
                <a16:creationId xmlns:a16="http://schemas.microsoft.com/office/drawing/2014/main" id="{2F17A87B-68B8-407E-9D49-54EEFB969A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048625" y="6015038"/>
            <a:ext cx="487363" cy="487362"/>
          </a:xfrm>
          <a:prstGeom prst="rect">
            <a:avLst/>
          </a:prstGeom>
        </p:spPr>
      </p:pic>
    </p:spTree>
    <p:custDataLst>
      <p:tags r:id="rId1"/>
    </p:custDataLst>
    <p:extLst>
      <p:ext uri="{BB962C8B-B14F-4D97-AF65-F5344CB8AC3E}">
        <p14:creationId xmlns:p14="http://schemas.microsoft.com/office/powerpoint/2010/main" val="29931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01420"/>
          </a:xfrm>
        </p:spPr>
        <p:txBody>
          <a:bodyPr/>
          <a:lstStyle/>
          <a:p>
            <a:r>
              <a:rPr lang="en-SG" dirty="0" err="1"/>
              <a:t>DCTDEMO.m</a:t>
            </a:r>
            <a:endParaRPr lang="en-SG" dirty="0"/>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34</a:t>
            </a:fld>
            <a:endParaRPr lang="en-SG"/>
          </a:p>
        </p:txBody>
      </p:sp>
      <p:pic>
        <p:nvPicPr>
          <p:cNvPr id="4" name="Picture 3"/>
          <p:cNvPicPr/>
          <p:nvPr/>
        </p:nvPicPr>
        <p:blipFill>
          <a:blip r:embed="rId6"/>
          <a:stretch>
            <a:fillRect/>
          </a:stretch>
        </p:blipFill>
        <p:spPr>
          <a:xfrm>
            <a:off x="1551865" y="1383983"/>
            <a:ext cx="5731510" cy="5154930"/>
          </a:xfrm>
          <a:prstGeom prst="rect">
            <a:avLst/>
          </a:prstGeom>
        </p:spPr>
      </p:pic>
      <p:sp>
        <p:nvSpPr>
          <p:cNvPr id="5" name="Rectangle 4"/>
          <p:cNvSpPr/>
          <p:nvPr/>
        </p:nvSpPr>
        <p:spPr>
          <a:xfrm>
            <a:off x="5052586" y="832088"/>
            <a:ext cx="2202398" cy="369332"/>
          </a:xfrm>
          <a:prstGeom prst="rect">
            <a:avLst/>
          </a:prstGeom>
        </p:spPr>
        <p:txBody>
          <a:bodyPr wrap="none">
            <a:spAutoFit/>
          </a:bodyPr>
          <a:lstStyle/>
          <a:p>
            <a:r>
              <a:rPr lang="en-SG" dirty="0"/>
              <a:t>Figure 9.2 DCTDEMO</a:t>
            </a:r>
          </a:p>
        </p:txBody>
      </p:sp>
      <p:pic>
        <p:nvPicPr>
          <p:cNvPr id="6" name="60968562">
            <a:hlinkClick r:id="" action="ppaction://media"/>
            <a:extLst>
              <a:ext uri="{FF2B5EF4-FFF2-40B4-BE49-F238E27FC236}">
                <a16:creationId xmlns:a16="http://schemas.microsoft.com/office/drawing/2014/main" id="{C161890A-BDDA-4F51-9797-83B66AD543F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07350" y="5919788"/>
            <a:ext cx="487363" cy="487362"/>
          </a:xfrm>
          <a:prstGeom prst="rect">
            <a:avLst/>
          </a:prstGeom>
        </p:spPr>
      </p:pic>
    </p:spTree>
    <p:custDataLst>
      <p:tags r:id="rId1"/>
    </p:custDataLst>
    <p:extLst>
      <p:ext uri="{BB962C8B-B14F-4D97-AF65-F5344CB8AC3E}">
        <p14:creationId xmlns:p14="http://schemas.microsoft.com/office/powerpoint/2010/main" val="319346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Topic 2</a:t>
            </a:r>
          </a:p>
        </p:txBody>
      </p:sp>
      <p:sp>
        <p:nvSpPr>
          <p:cNvPr id="3" name="Content Placeholder 2"/>
          <p:cNvSpPr>
            <a:spLocks noGrp="1"/>
          </p:cNvSpPr>
          <p:nvPr>
            <p:ph idx="1"/>
          </p:nvPr>
        </p:nvSpPr>
        <p:spPr/>
        <p:txBody>
          <a:bodyPr/>
          <a:lstStyle/>
          <a:p>
            <a:r>
              <a:rPr lang="en-GB" sz="4800" dirty="0"/>
              <a:t>Define lossless and </a:t>
            </a:r>
            <a:r>
              <a:rPr lang="en-GB" sz="4800" dirty="0" err="1"/>
              <a:t>lossy</a:t>
            </a:r>
            <a:r>
              <a:rPr lang="en-GB" sz="4800" dirty="0"/>
              <a:t> compressions/methods and the different classification of lossless classifications.</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35</a:t>
            </a:fld>
            <a:endParaRPr lang="en-SG"/>
          </a:p>
        </p:txBody>
      </p:sp>
      <p:pic>
        <p:nvPicPr>
          <p:cNvPr id="5" name="60968566">
            <a:hlinkClick r:id="" action="ppaction://media"/>
            <a:extLst>
              <a:ext uri="{FF2B5EF4-FFF2-40B4-BE49-F238E27FC236}">
                <a16:creationId xmlns:a16="http://schemas.microsoft.com/office/drawing/2014/main" id="{8233066A-A4A8-41C3-BFB4-A796DFB2F51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94688" y="6015038"/>
            <a:ext cx="487362" cy="487362"/>
          </a:xfrm>
          <a:prstGeom prst="rect">
            <a:avLst/>
          </a:prstGeom>
        </p:spPr>
      </p:pic>
    </p:spTree>
    <p:custDataLst>
      <p:tags r:id="rId1"/>
    </p:custDataLst>
    <p:extLst>
      <p:ext uri="{BB962C8B-B14F-4D97-AF65-F5344CB8AC3E}">
        <p14:creationId xmlns:p14="http://schemas.microsoft.com/office/powerpoint/2010/main" val="182834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 major classifications of Data Compression</a:t>
            </a: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36</a:t>
            </a:fld>
            <a:endParaRPr lang="en-SG"/>
          </a:p>
        </p:txBody>
      </p:sp>
      <p:sp>
        <p:nvSpPr>
          <p:cNvPr id="4" name="Rectangle 3"/>
          <p:cNvSpPr/>
          <p:nvPr/>
        </p:nvSpPr>
        <p:spPr>
          <a:xfrm>
            <a:off x="1092159" y="2298451"/>
            <a:ext cx="6959682" cy="3170099"/>
          </a:xfrm>
          <a:prstGeom prst="rect">
            <a:avLst/>
          </a:prstGeom>
        </p:spPr>
        <p:txBody>
          <a:bodyPr wrap="square">
            <a:spAutoFit/>
          </a:bodyPr>
          <a:lstStyle/>
          <a:p>
            <a:r>
              <a:rPr lang="en-SG" sz="4000" dirty="0">
                <a:latin typeface="Times New Roman" panose="02020603050405020304" pitchFamily="18" charset="0"/>
                <a:cs typeface="Times New Roman" panose="02020603050405020304" pitchFamily="18" charset="0"/>
              </a:rPr>
              <a:t>1. Lossless Compression (Reversible Compression)</a:t>
            </a:r>
          </a:p>
          <a:p>
            <a:endParaRPr lang="en-SG" sz="4000" dirty="0">
              <a:latin typeface="Times New Roman" panose="02020603050405020304" pitchFamily="18" charset="0"/>
              <a:cs typeface="Times New Roman" panose="02020603050405020304" pitchFamily="18" charset="0"/>
            </a:endParaRPr>
          </a:p>
          <a:p>
            <a:r>
              <a:rPr lang="en-SG" sz="4000" dirty="0">
                <a:latin typeface="Times New Roman" panose="02020603050405020304" pitchFamily="18" charset="0"/>
                <a:cs typeface="Times New Roman" panose="02020603050405020304" pitchFamily="18" charset="0"/>
              </a:rPr>
              <a:t>2. Lossy Compression (Irreversible Compression)</a:t>
            </a:r>
          </a:p>
        </p:txBody>
      </p:sp>
      <p:pic>
        <p:nvPicPr>
          <p:cNvPr id="5" name="60968573">
            <a:hlinkClick r:id="" action="ppaction://media"/>
            <a:extLst>
              <a:ext uri="{FF2B5EF4-FFF2-40B4-BE49-F238E27FC236}">
                <a16:creationId xmlns:a16="http://schemas.microsoft.com/office/drawing/2014/main" id="{65ACC244-E596-4A11-95AD-4D3F71F629C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67700" y="6110288"/>
            <a:ext cx="487363" cy="487362"/>
          </a:xfrm>
          <a:prstGeom prst="rect">
            <a:avLst/>
          </a:prstGeom>
        </p:spPr>
      </p:pic>
    </p:spTree>
    <p:custDataLst>
      <p:tags r:id="rId1"/>
    </p:custDataLst>
    <p:extLst>
      <p:ext uri="{BB962C8B-B14F-4D97-AF65-F5344CB8AC3E}">
        <p14:creationId xmlns:p14="http://schemas.microsoft.com/office/powerpoint/2010/main" val="429157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Lossless Compression Techniques</a:t>
            </a:r>
            <a:r>
              <a:rPr lang="en-US" dirty="0"/>
              <a:t> (Information Preserved, Low Cr) </a:t>
            </a:r>
            <a:r>
              <a:rPr lang="en-SG" dirty="0"/>
              <a:t/>
            </a:r>
            <a:br>
              <a:rPr lang="en-SG" dirty="0"/>
            </a:br>
            <a:endParaRPr lang="en-SG" dirty="0"/>
          </a:p>
        </p:txBody>
      </p:sp>
      <p:sp>
        <p:nvSpPr>
          <p:cNvPr id="3" name="Content Placeholder 2"/>
          <p:cNvSpPr>
            <a:spLocks noGrp="1"/>
          </p:cNvSpPr>
          <p:nvPr>
            <p:ph idx="1"/>
          </p:nvPr>
        </p:nvSpPr>
        <p:spPr/>
        <p:txBody>
          <a:bodyPr>
            <a:normAutofit/>
          </a:bodyPr>
          <a:lstStyle/>
          <a:p>
            <a:pPr marL="914400" lvl="1" indent="-457200">
              <a:buFont typeface="+mj-lt"/>
              <a:buAutoNum type="arabicPeriod"/>
            </a:pPr>
            <a:r>
              <a:rPr lang="en-US" sz="4000" dirty="0">
                <a:latin typeface="Times New Roman" panose="02020603050405020304" pitchFamily="18" charset="0"/>
                <a:cs typeface="Times New Roman" panose="02020603050405020304" pitchFamily="18" charset="0"/>
              </a:rPr>
              <a:t>  Run Length Coding, RLC</a:t>
            </a:r>
          </a:p>
          <a:p>
            <a:pPr marL="457200" lvl="1" indent="0">
              <a:buNone/>
            </a:pPr>
            <a:endParaRPr lang="en-SG" sz="4000" dirty="0">
              <a:latin typeface="Times New Roman" panose="02020603050405020304" pitchFamily="18" charset="0"/>
              <a:cs typeface="Times New Roman" panose="02020603050405020304" pitchFamily="18" charset="0"/>
            </a:endParaRPr>
          </a:p>
          <a:p>
            <a:pPr marL="1200150" lvl="1" indent="-742950">
              <a:buFont typeface="+mj-lt"/>
              <a:buAutoNum type="arabicPeriod" startAt="2"/>
            </a:pPr>
            <a:r>
              <a:rPr lang="en-US" sz="4000" dirty="0">
                <a:latin typeface="Times New Roman" panose="02020603050405020304" pitchFamily="18" charset="0"/>
                <a:cs typeface="Times New Roman" panose="02020603050405020304" pitchFamily="18" charset="0"/>
              </a:rPr>
              <a:t>Arithmetic Coding, AC</a:t>
            </a:r>
          </a:p>
          <a:p>
            <a:pPr marL="457200" lvl="1" indent="0">
              <a:buNone/>
            </a:pPr>
            <a:endParaRPr lang="en-SG" sz="4000" dirty="0">
              <a:latin typeface="Times New Roman" panose="02020603050405020304" pitchFamily="18" charset="0"/>
              <a:cs typeface="Times New Roman" panose="02020603050405020304" pitchFamily="18" charset="0"/>
            </a:endParaRPr>
          </a:p>
          <a:p>
            <a:pPr marL="1200150" lvl="1" indent="-742950">
              <a:buFont typeface="+mj-lt"/>
              <a:buAutoNum type="arabicPeriod" startAt="3"/>
            </a:pPr>
            <a:r>
              <a:rPr lang="en-US" sz="4000" dirty="0">
                <a:latin typeface="Times New Roman" panose="02020603050405020304" pitchFamily="18" charset="0"/>
                <a:cs typeface="Times New Roman" panose="02020603050405020304" pitchFamily="18" charset="0"/>
              </a:rPr>
              <a:t>Lempel-Ziv-Welch, LZW</a:t>
            </a:r>
            <a:endParaRPr lang="en-SG" sz="40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37</a:t>
            </a:fld>
            <a:endParaRPr lang="en-SG"/>
          </a:p>
        </p:txBody>
      </p:sp>
      <p:pic>
        <p:nvPicPr>
          <p:cNvPr id="5" name="60968582">
            <a:hlinkClick r:id="" action="ppaction://media"/>
            <a:extLst>
              <a:ext uri="{FF2B5EF4-FFF2-40B4-BE49-F238E27FC236}">
                <a16:creationId xmlns:a16="http://schemas.microsoft.com/office/drawing/2014/main" id="{5E5D563C-7ABE-41CF-98CC-E510DA1490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48625" y="6002338"/>
            <a:ext cx="487363" cy="487362"/>
          </a:xfrm>
          <a:prstGeom prst="rect">
            <a:avLst/>
          </a:prstGeom>
        </p:spPr>
      </p:pic>
    </p:spTree>
    <p:custDataLst>
      <p:tags r:id="rId1"/>
    </p:custDataLst>
    <p:extLst>
      <p:ext uri="{BB962C8B-B14F-4D97-AF65-F5344CB8AC3E}">
        <p14:creationId xmlns:p14="http://schemas.microsoft.com/office/powerpoint/2010/main" val="78291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a:t>Lossy</a:t>
            </a:r>
            <a:r>
              <a:rPr lang="en-US" u="sng" dirty="0"/>
              <a:t> Compression</a:t>
            </a:r>
            <a:endParaRPr lang="en-SG" dirty="0"/>
          </a:p>
        </p:txBody>
      </p:sp>
      <p:sp>
        <p:nvSpPr>
          <p:cNvPr id="3" name="Content Placeholder 2"/>
          <p:cNvSpPr>
            <a:spLocks noGrp="1"/>
          </p:cNvSpPr>
          <p:nvPr>
            <p:ph idx="1"/>
          </p:nvPr>
        </p:nvSpPr>
        <p:spPr>
          <a:xfrm>
            <a:off x="414894" y="1409988"/>
            <a:ext cx="7886700" cy="4646427"/>
          </a:xfrm>
        </p:spPr>
        <p:txBody>
          <a:bodyPr>
            <a:normAutofit fontScale="92500" lnSpcReduction="20000"/>
          </a:bodyPr>
          <a:lstStyle/>
          <a:p>
            <a:r>
              <a:rPr lang="en-US" dirty="0" err="1"/>
              <a:t>Lossy</a:t>
            </a:r>
            <a:r>
              <a:rPr lang="en-US" dirty="0"/>
              <a:t> compression aims to obtain the best possible </a:t>
            </a:r>
            <a:r>
              <a:rPr lang="en-US" b="1" i="1" dirty="0"/>
              <a:t>fidelity</a:t>
            </a:r>
            <a:r>
              <a:rPr lang="en-US" dirty="0"/>
              <a:t> for a given bit-rate or minimizing the bit-rate to achieve a given fidelity measure. Video and audio compression techniques are most suited to this form of compression. </a:t>
            </a:r>
            <a:endParaRPr lang="en-SG" dirty="0"/>
          </a:p>
          <a:p>
            <a:r>
              <a:rPr lang="en-US" dirty="0" err="1"/>
              <a:t>Lossy</a:t>
            </a:r>
            <a:r>
              <a:rPr lang="en-US" dirty="0"/>
              <a:t> compression use source encoding techniques that may involve transform encoding, differential encoding or vector quantization.</a:t>
            </a:r>
            <a:endParaRPr lang="en-SG" dirty="0"/>
          </a:p>
          <a:p>
            <a:r>
              <a:rPr lang="en-US" dirty="0"/>
              <a:t>Two of the most important organizations that are responsible for the Multimedia compression standards: </a:t>
            </a:r>
            <a:endParaRPr lang="en-SG" dirty="0"/>
          </a:p>
          <a:p>
            <a:r>
              <a:rPr lang="en-US" dirty="0"/>
              <a:t> </a:t>
            </a:r>
            <a:endParaRPr lang="en-SG" dirty="0"/>
          </a:p>
          <a:p>
            <a:pPr lvl="0"/>
            <a:r>
              <a:rPr lang="en-US" dirty="0"/>
              <a:t>ITU International Telecommunication Union</a:t>
            </a:r>
            <a:endParaRPr lang="en-SG" dirty="0"/>
          </a:p>
          <a:p>
            <a:pPr lvl="0"/>
            <a:r>
              <a:rPr lang="en-US" dirty="0"/>
              <a:t>ISO International Organization for Standardization</a:t>
            </a:r>
            <a:endParaRPr lang="en-SG" dirty="0"/>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38</a:t>
            </a:fld>
            <a:endParaRPr lang="en-SG"/>
          </a:p>
        </p:txBody>
      </p:sp>
      <p:pic>
        <p:nvPicPr>
          <p:cNvPr id="5" name="60968589">
            <a:hlinkClick r:id="" action="ppaction://media"/>
            <a:extLst>
              <a:ext uri="{FF2B5EF4-FFF2-40B4-BE49-F238E27FC236}">
                <a16:creationId xmlns:a16="http://schemas.microsoft.com/office/drawing/2014/main" id="{3A9CC671-A7A9-4F2F-8B5E-6C535A05260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07350" y="6042025"/>
            <a:ext cx="487363" cy="487363"/>
          </a:xfrm>
          <a:prstGeom prst="rect">
            <a:avLst/>
          </a:prstGeom>
        </p:spPr>
      </p:pic>
    </p:spTree>
    <p:custDataLst>
      <p:tags r:id="rId1"/>
    </p:custDataLst>
    <p:extLst>
      <p:ext uri="{BB962C8B-B14F-4D97-AF65-F5344CB8AC3E}">
        <p14:creationId xmlns:p14="http://schemas.microsoft.com/office/powerpoint/2010/main" val="9231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93751"/>
            <a:ext cx="7886700" cy="1325563"/>
          </a:xfrm>
        </p:spPr>
        <p:txBody>
          <a:bodyPr>
            <a:normAutofit fontScale="90000"/>
          </a:bodyPr>
          <a:lstStyle/>
          <a:p>
            <a:r>
              <a:rPr lang="en-US" b="1" dirty="0"/>
              <a:t>Lossy Compression Techniques</a:t>
            </a:r>
            <a:r>
              <a:rPr lang="en-US" dirty="0"/>
              <a:t> (Some Information lost, High Cr)</a:t>
            </a:r>
            <a:r>
              <a:rPr lang="en-SG" dirty="0"/>
              <a:t/>
            </a:r>
            <a:br>
              <a:rPr lang="en-SG" dirty="0"/>
            </a:br>
            <a:endParaRPr lang="en-SG" dirty="0"/>
          </a:p>
        </p:txBody>
      </p:sp>
      <p:sp>
        <p:nvSpPr>
          <p:cNvPr id="3" name="Content Placeholder 2"/>
          <p:cNvSpPr>
            <a:spLocks noGrp="1"/>
          </p:cNvSpPr>
          <p:nvPr>
            <p:ph idx="1"/>
          </p:nvPr>
        </p:nvSpPr>
        <p:spPr/>
        <p:txBody>
          <a:bodyPr>
            <a:normAutofit/>
          </a:bodyPr>
          <a:lstStyle/>
          <a:p>
            <a:pPr marL="457200" lvl="1" indent="0">
              <a:buNone/>
            </a:pPr>
            <a:endParaRPr lang="en-SG" sz="4000" dirty="0">
              <a:latin typeface="Times New Roman" panose="02020603050405020304" pitchFamily="18" charset="0"/>
              <a:cs typeface="Times New Roman" panose="02020603050405020304" pitchFamily="18" charset="0"/>
            </a:endParaRPr>
          </a:p>
          <a:p>
            <a:pPr marL="1200150" lvl="1" indent="-742950">
              <a:buFont typeface="+mj-lt"/>
              <a:buAutoNum type="arabicPeriod"/>
            </a:pPr>
            <a:r>
              <a:rPr lang="en-US" sz="4000" dirty="0">
                <a:latin typeface="Times New Roman" panose="02020603050405020304" pitchFamily="18" charset="0"/>
                <a:cs typeface="Times New Roman" panose="02020603050405020304" pitchFamily="18" charset="0"/>
              </a:rPr>
              <a:t>JPEG, </a:t>
            </a:r>
            <a:r>
              <a:rPr lang="en-US" dirty="0"/>
              <a:t>Joint Photographic Experts Group</a:t>
            </a:r>
            <a:endParaRPr lang="en-US" sz="4000" dirty="0">
              <a:latin typeface="Times New Roman" panose="02020603050405020304" pitchFamily="18" charset="0"/>
              <a:cs typeface="Times New Roman" panose="02020603050405020304" pitchFamily="18" charset="0"/>
            </a:endParaRPr>
          </a:p>
          <a:p>
            <a:pPr marL="457200" lvl="1" indent="0">
              <a:buNone/>
            </a:pPr>
            <a:endParaRPr lang="en-SG" sz="4000" dirty="0">
              <a:latin typeface="Times New Roman" panose="02020603050405020304" pitchFamily="18" charset="0"/>
              <a:cs typeface="Times New Roman" panose="02020603050405020304" pitchFamily="18" charset="0"/>
            </a:endParaRPr>
          </a:p>
          <a:p>
            <a:pPr marL="1200150" lvl="1" indent="-742950">
              <a:buFont typeface="+mj-lt"/>
              <a:buAutoNum type="arabicPeriod" startAt="2"/>
            </a:pPr>
            <a:r>
              <a:rPr lang="en-US" sz="4000" dirty="0">
                <a:latin typeface="Times New Roman" panose="02020603050405020304" pitchFamily="18" charset="0"/>
                <a:cs typeface="Times New Roman" panose="02020603050405020304" pitchFamily="18" charset="0"/>
              </a:rPr>
              <a:t>MPEG, </a:t>
            </a:r>
            <a:r>
              <a:rPr lang="en-SG" dirty="0"/>
              <a:t>Moving Picture Experts Group </a:t>
            </a:r>
            <a:endParaRPr lang="en-SG" sz="40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39</a:t>
            </a:fld>
            <a:endParaRPr lang="en-SG"/>
          </a:p>
        </p:txBody>
      </p:sp>
      <p:pic>
        <p:nvPicPr>
          <p:cNvPr id="5" name="60968595">
            <a:hlinkClick r:id="" action="ppaction://media"/>
            <a:extLst>
              <a:ext uri="{FF2B5EF4-FFF2-40B4-BE49-F238E27FC236}">
                <a16:creationId xmlns:a16="http://schemas.microsoft.com/office/drawing/2014/main" id="{025780AB-0D64-4831-AD88-FABFADDDD2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43875" y="5851525"/>
            <a:ext cx="487363" cy="487363"/>
          </a:xfrm>
          <a:prstGeom prst="rect">
            <a:avLst/>
          </a:prstGeom>
        </p:spPr>
      </p:pic>
    </p:spTree>
    <p:custDataLst>
      <p:tags r:id="rId1"/>
    </p:custDataLst>
    <p:extLst>
      <p:ext uri="{BB962C8B-B14F-4D97-AF65-F5344CB8AC3E}">
        <p14:creationId xmlns:p14="http://schemas.microsoft.com/office/powerpoint/2010/main" val="10504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5113"/>
            <a:ext cx="7886700" cy="1325563"/>
          </a:xfrm>
        </p:spPr>
        <p:txBody>
          <a:bodyPr>
            <a:normAutofit/>
          </a:bodyPr>
          <a:lstStyle/>
          <a:p>
            <a:r>
              <a:rPr lang="en-SG" dirty="0"/>
              <a:t>D</a:t>
            </a:r>
            <a:r>
              <a:rPr lang="en-GB" dirty="0"/>
              <a:t>ifferent components of multimedia</a:t>
            </a:r>
            <a:endParaRPr lang="en-SG" dirty="0"/>
          </a:p>
        </p:txBody>
      </p:sp>
      <p:sp>
        <p:nvSpPr>
          <p:cNvPr id="3" name="Content Placeholder 2"/>
          <p:cNvSpPr>
            <a:spLocks noGrp="1"/>
          </p:cNvSpPr>
          <p:nvPr>
            <p:ph idx="1"/>
          </p:nvPr>
        </p:nvSpPr>
        <p:spPr/>
        <p:txBody>
          <a:bodyPr>
            <a:normAutofit/>
          </a:bodyPr>
          <a:lstStyle/>
          <a:p>
            <a:r>
              <a:rPr lang="en-SG" i="1" dirty="0"/>
              <a:t>Multimedia</a:t>
            </a:r>
            <a:r>
              <a:rPr lang="en-SG" dirty="0"/>
              <a:t> can be any combination of different content forms:</a:t>
            </a:r>
          </a:p>
          <a:p>
            <a:pPr marL="514350" indent="-514350">
              <a:buFont typeface="+mj-lt"/>
              <a:buAutoNum type="arabicPeriod"/>
            </a:pPr>
            <a:r>
              <a:rPr lang="en-SG" dirty="0"/>
              <a:t>Text – Unformatted, formatted, hypertext (</a:t>
            </a:r>
            <a:r>
              <a:rPr lang="en-SG" dirty="0" err="1"/>
              <a:t>eg</a:t>
            </a:r>
            <a:r>
              <a:rPr lang="en-SG" dirty="0"/>
              <a:t>. HTML)</a:t>
            </a:r>
          </a:p>
          <a:p>
            <a:pPr marL="514350" indent="-514350">
              <a:buFont typeface="+mj-lt"/>
              <a:buAutoNum type="arabicPeriod"/>
            </a:pPr>
            <a:r>
              <a:rPr lang="en-SG" dirty="0"/>
              <a:t>Audio – low-fidelity speech in telephony, and high-fidelity stereophonic music </a:t>
            </a:r>
          </a:p>
          <a:p>
            <a:pPr marL="514350" indent="-514350">
              <a:buFont typeface="+mj-lt"/>
              <a:buAutoNum type="arabicPeriod"/>
            </a:pPr>
            <a:r>
              <a:rPr lang="en-SG" dirty="0"/>
              <a:t>Images - computer-generated images and digitized images</a:t>
            </a:r>
          </a:p>
          <a:p>
            <a:pPr marL="514350" indent="-514350">
              <a:buFont typeface="+mj-lt"/>
              <a:buAutoNum type="arabicPeriod"/>
            </a:pPr>
            <a:r>
              <a:rPr lang="en-SG" dirty="0"/>
              <a:t>Video – video clips, movies</a:t>
            </a:r>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6" name="Slide Number Placeholder 5"/>
          <p:cNvSpPr>
            <a:spLocks noGrp="1"/>
          </p:cNvSpPr>
          <p:nvPr>
            <p:ph type="sldNum" sz="quarter" idx="12"/>
          </p:nvPr>
        </p:nvSpPr>
        <p:spPr/>
        <p:txBody>
          <a:bodyPr/>
          <a:lstStyle/>
          <a:p>
            <a:fld id="{FC86BAA5-1B63-4717-AF6B-9DAEFEFDF54E}" type="slidenum">
              <a:rPr lang="en-SG" smtClean="0"/>
              <a:t>4</a:t>
            </a:fld>
            <a:endParaRPr lang="en-SG"/>
          </a:p>
        </p:txBody>
      </p:sp>
      <p:pic>
        <p:nvPicPr>
          <p:cNvPr id="4" name="60966998 (1)">
            <a:hlinkClick r:id="" action="ppaction://media"/>
            <a:extLst>
              <a:ext uri="{FF2B5EF4-FFF2-40B4-BE49-F238E27FC236}">
                <a16:creationId xmlns:a16="http://schemas.microsoft.com/office/drawing/2014/main" id="{518EFFFB-EDAD-4EB0-B0AC-8A443442B24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35963" y="5946775"/>
            <a:ext cx="487362" cy="487363"/>
          </a:xfrm>
          <a:prstGeom prst="rect">
            <a:avLst/>
          </a:prstGeom>
        </p:spPr>
      </p:pic>
    </p:spTree>
    <p:custDataLst>
      <p:tags r:id="rId1"/>
    </p:custDataLst>
    <p:extLst>
      <p:ext uri="{BB962C8B-B14F-4D97-AF65-F5344CB8AC3E}">
        <p14:creationId xmlns:p14="http://schemas.microsoft.com/office/powerpoint/2010/main" val="192093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Lossless Compression Methods</a:t>
            </a:r>
            <a:endParaRPr lang="en-SG" dirty="0"/>
          </a:p>
        </p:txBody>
      </p:sp>
      <p:sp>
        <p:nvSpPr>
          <p:cNvPr id="3" name="Content Placeholder 2"/>
          <p:cNvSpPr>
            <a:spLocks noGrp="1"/>
          </p:cNvSpPr>
          <p:nvPr>
            <p:ph idx="1"/>
          </p:nvPr>
        </p:nvSpPr>
        <p:spPr>
          <a:xfrm>
            <a:off x="830531" y="1552494"/>
            <a:ext cx="7886700" cy="4362531"/>
          </a:xfrm>
        </p:spPr>
        <p:txBody>
          <a:bodyPr>
            <a:normAutofit fontScale="92500" lnSpcReduction="10000"/>
          </a:bodyPr>
          <a:lstStyle/>
          <a:p>
            <a:pPr marL="0" indent="0">
              <a:buNone/>
            </a:pPr>
            <a:r>
              <a:rPr lang="en-US" u="sng" dirty="0"/>
              <a:t>Run-length Coding, RLC</a:t>
            </a:r>
            <a:endParaRPr lang="en-SG" dirty="0"/>
          </a:p>
          <a:p>
            <a:pPr marL="0" indent="0">
              <a:buNone/>
            </a:pPr>
            <a:endParaRPr lang="en-SG" dirty="0"/>
          </a:p>
          <a:p>
            <a:r>
              <a:rPr lang="en-US" dirty="0"/>
              <a:t>The idea of Run-length coding is to replace consecutively repeated symbols in a source with a code pair which consists of either the repeating symbol or the number of its occurrences, or sequence of non-repeating symbols.</a:t>
            </a:r>
          </a:p>
          <a:p>
            <a:endParaRPr lang="en-US" dirty="0"/>
          </a:p>
          <a:p>
            <a:pPr marL="0" indent="0">
              <a:buNone/>
            </a:pPr>
            <a:r>
              <a:rPr lang="en-US" dirty="0"/>
              <a:t>Example</a:t>
            </a:r>
          </a:p>
          <a:p>
            <a:pPr marL="0" indent="0">
              <a:buNone/>
            </a:pPr>
            <a:r>
              <a:rPr lang="en-US" dirty="0"/>
              <a:t>Original Data: 00000001111111111000000011111</a:t>
            </a:r>
            <a:endParaRPr lang="en-SG" dirty="0"/>
          </a:p>
          <a:p>
            <a:pPr marL="0" indent="0">
              <a:buNone/>
            </a:pPr>
            <a:r>
              <a:rPr lang="en-US" dirty="0"/>
              <a:t> Compressed Data: (7,0),  (1,10), (0,7),( 1,5)</a:t>
            </a:r>
          </a:p>
          <a:p>
            <a:pPr marL="0" indent="0">
              <a:buNone/>
            </a:pPr>
            <a:endParaRPr lang="en-SG" dirty="0"/>
          </a:p>
          <a:p>
            <a:pPr marL="0" indent="0">
              <a:buNone/>
            </a:pPr>
            <a:endParaRPr lang="en-SG" dirty="0"/>
          </a:p>
          <a:p>
            <a:pPr marL="0" indent="0">
              <a:buNone/>
            </a:pPr>
            <a:endParaRPr lang="en-US" dirty="0"/>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40</a:t>
            </a:fld>
            <a:endParaRPr lang="en-SG"/>
          </a:p>
        </p:txBody>
      </p:sp>
      <p:pic>
        <p:nvPicPr>
          <p:cNvPr id="5" name="60968604">
            <a:hlinkClick r:id="" action="ppaction://media"/>
            <a:extLst>
              <a:ext uri="{FF2B5EF4-FFF2-40B4-BE49-F238E27FC236}">
                <a16:creationId xmlns:a16="http://schemas.microsoft.com/office/drawing/2014/main" id="{29592A6A-A0C8-4485-8097-00F20140040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89900" y="6192838"/>
            <a:ext cx="487363" cy="487362"/>
          </a:xfrm>
          <a:prstGeom prst="rect">
            <a:avLst/>
          </a:prstGeom>
        </p:spPr>
      </p:pic>
    </p:spTree>
    <p:custDataLst>
      <p:tags r:id="rId1"/>
    </p:custDataLst>
    <p:extLst>
      <p:ext uri="{BB962C8B-B14F-4D97-AF65-F5344CB8AC3E}">
        <p14:creationId xmlns:p14="http://schemas.microsoft.com/office/powerpoint/2010/main" val="181483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Arithmetic Algorithm/Coding</a:t>
            </a:r>
            <a:endParaRPr lang="en-SG" dirty="0"/>
          </a:p>
        </p:txBody>
      </p:sp>
      <p:sp>
        <p:nvSpPr>
          <p:cNvPr id="3" name="Content Placeholder 2"/>
          <p:cNvSpPr>
            <a:spLocks noGrp="1"/>
          </p:cNvSpPr>
          <p:nvPr>
            <p:ph idx="1"/>
          </p:nvPr>
        </p:nvSpPr>
        <p:spPr/>
        <p:txBody>
          <a:bodyPr/>
          <a:lstStyle/>
          <a:p>
            <a:pPr marL="0" indent="0">
              <a:buNone/>
            </a:pPr>
            <a:r>
              <a:rPr lang="en-US" dirty="0"/>
              <a:t>In arithmetic coding a source ensemble is represented by an interval between 0 and 1 on the real number line, according to the probabilities of the occurrence of the intensities. </a:t>
            </a:r>
          </a:p>
          <a:p>
            <a:pPr marL="0" indent="0">
              <a:buNone/>
            </a:pPr>
            <a:r>
              <a:rPr lang="en-US" dirty="0"/>
              <a:t>Each symbol of the ensemble narrows this interval. As the interval becomes smaller, the number of bits needed to specify it grows. </a:t>
            </a:r>
          </a:p>
          <a:p>
            <a:pPr marL="0" indent="0">
              <a:buNone/>
            </a:pPr>
            <a:r>
              <a:rPr lang="en-US" dirty="0"/>
              <a:t>Arithmetic coding assumes an explicit probabilistic model of the source. </a:t>
            </a: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41</a:t>
            </a:fld>
            <a:endParaRPr lang="en-SG"/>
          </a:p>
        </p:txBody>
      </p:sp>
      <p:pic>
        <p:nvPicPr>
          <p:cNvPr id="5" name="60968619">
            <a:hlinkClick r:id="" action="ppaction://media"/>
            <a:extLst>
              <a:ext uri="{FF2B5EF4-FFF2-40B4-BE49-F238E27FC236}">
                <a16:creationId xmlns:a16="http://schemas.microsoft.com/office/drawing/2014/main" id="{08F5A745-45DC-4E09-B7D7-D17C7BF029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62913" y="6042025"/>
            <a:ext cx="487362" cy="487363"/>
          </a:xfrm>
          <a:prstGeom prst="rect">
            <a:avLst/>
          </a:prstGeom>
        </p:spPr>
      </p:pic>
    </p:spTree>
    <p:custDataLst>
      <p:tags r:id="rId1"/>
    </p:custDataLst>
    <p:extLst>
      <p:ext uri="{BB962C8B-B14F-4D97-AF65-F5344CB8AC3E}">
        <p14:creationId xmlns:p14="http://schemas.microsoft.com/office/powerpoint/2010/main" val="40326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19339"/>
            <a:ext cx="7886700" cy="2478870"/>
          </a:xfrm>
        </p:spPr>
        <p:txBody>
          <a:bodyPr>
            <a:normAutofit fontScale="25000" lnSpcReduction="20000"/>
          </a:bodyPr>
          <a:lstStyle/>
          <a:p>
            <a:pPr marL="0" indent="0">
              <a:buNone/>
            </a:pPr>
            <a:r>
              <a:rPr lang="en-US" sz="12800" dirty="0"/>
              <a:t>Example:    The source of information A generates the symbols {a, b, c and d} with the corresponding probabilities {0.4, 0.3, 0.2 and 0.1}. The message to be encoded is” </a:t>
            </a:r>
            <a:r>
              <a:rPr lang="en-US" sz="12800" dirty="0" err="1"/>
              <a:t>aadbc</a:t>
            </a:r>
            <a:r>
              <a:rPr lang="en-US" sz="12800" dirty="0"/>
              <a:t>”.</a:t>
            </a:r>
            <a:endParaRPr lang="en-SG" sz="12800" dirty="0"/>
          </a:p>
          <a:p>
            <a:pPr marL="0" indent="0">
              <a:buNone/>
            </a:pPr>
            <a:endParaRPr lang="en-SG" sz="12800" dirty="0"/>
          </a:p>
          <a:p>
            <a:pPr marL="0" indent="0">
              <a:buNone/>
            </a:pPr>
            <a:r>
              <a:rPr lang="en-SG" sz="14400" b="1" u="sng" dirty="0"/>
              <a:t>Step 1</a:t>
            </a:r>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42</a:t>
            </a:fld>
            <a:endParaRPr lang="en-SG"/>
          </a:p>
        </p:txBody>
      </p:sp>
      <p:pic>
        <p:nvPicPr>
          <p:cNvPr id="2" name="60968636">
            <a:hlinkClick r:id="" action="ppaction://media"/>
            <a:extLst>
              <a:ext uri="{FF2B5EF4-FFF2-40B4-BE49-F238E27FC236}">
                <a16:creationId xmlns:a16="http://schemas.microsoft.com/office/drawing/2014/main" id="{82FB9742-379B-4C18-B615-AEA66C8E40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6888" y="6124575"/>
            <a:ext cx="487362" cy="487363"/>
          </a:xfrm>
          <a:prstGeom prst="rect">
            <a:avLst/>
          </a:prstGeom>
        </p:spPr>
      </p:pic>
      <p:graphicFrame>
        <p:nvGraphicFramePr>
          <p:cNvPr id="6" name="Table 6">
            <a:extLst>
              <a:ext uri="{FF2B5EF4-FFF2-40B4-BE49-F238E27FC236}">
                <a16:creationId xmlns:a16="http://schemas.microsoft.com/office/drawing/2014/main" id="{54A90901-0BC5-4096-B234-434E0CFF81C3}"/>
              </a:ext>
            </a:extLst>
          </p:cNvPr>
          <p:cNvGraphicFramePr>
            <a:graphicFrameLocks noGrp="1"/>
          </p:cNvGraphicFramePr>
          <p:nvPr>
            <p:extLst>
              <p:ext uri="{D42A27DB-BD31-4B8C-83A1-F6EECF244321}">
                <p14:modId xmlns:p14="http://schemas.microsoft.com/office/powerpoint/2010/main" val="4232315605"/>
              </p:ext>
            </p:extLst>
          </p:nvPr>
        </p:nvGraphicFramePr>
        <p:xfrm>
          <a:off x="2476879" y="3107747"/>
          <a:ext cx="6038471" cy="2480296"/>
        </p:xfrm>
        <a:graphic>
          <a:graphicData uri="http://schemas.openxmlformats.org/drawingml/2006/table">
            <a:tbl>
              <a:tblPr firstRow="1" bandRow="1">
                <a:tableStyleId>{073A0DAA-6AF3-43AB-8588-CEC1D06C72B9}</a:tableStyleId>
              </a:tblPr>
              <a:tblGrid>
                <a:gridCol w="1705008">
                  <a:extLst>
                    <a:ext uri="{9D8B030D-6E8A-4147-A177-3AD203B41FA5}">
                      <a16:colId xmlns:a16="http://schemas.microsoft.com/office/drawing/2014/main" val="2262588586"/>
                    </a:ext>
                  </a:extLst>
                </a:gridCol>
                <a:gridCol w="2200213">
                  <a:extLst>
                    <a:ext uri="{9D8B030D-6E8A-4147-A177-3AD203B41FA5}">
                      <a16:colId xmlns:a16="http://schemas.microsoft.com/office/drawing/2014/main" val="2088503440"/>
                    </a:ext>
                  </a:extLst>
                </a:gridCol>
                <a:gridCol w="2133250">
                  <a:extLst>
                    <a:ext uri="{9D8B030D-6E8A-4147-A177-3AD203B41FA5}">
                      <a16:colId xmlns:a16="http://schemas.microsoft.com/office/drawing/2014/main" val="1454491685"/>
                    </a:ext>
                  </a:extLst>
                </a:gridCol>
              </a:tblGrid>
              <a:tr h="0">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P</a:t>
                      </a:r>
                      <a:r>
                        <a:rPr lang="en-SG" dirty="0">
                          <a:solidFill>
                            <a:schemeClr val="tx1"/>
                          </a:solidFill>
                          <a:latin typeface="Times New Roman" panose="02020603050405020304" pitchFamily="18" charset="0"/>
                          <a:cs typeface="Times New Roman" panose="020206030504050203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Sub-interval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5895423"/>
                  </a:ext>
                </a:extLst>
              </a:tr>
              <a:tr h="422896">
                <a:tc>
                  <a:txBody>
                    <a:bodyPr/>
                    <a:lstStyle/>
                    <a:p>
                      <a:pPr algn="ctr"/>
                      <a:r>
                        <a:rPr lang="en-SG" dirty="0">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22051"/>
                  </a:ext>
                </a:extLst>
              </a:tr>
              <a:tr h="370840">
                <a:tc>
                  <a:txBody>
                    <a:bodyPr/>
                    <a:lstStyle/>
                    <a:p>
                      <a:pPr algn="ctr"/>
                      <a:r>
                        <a:rPr lang="en-SG"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4461117"/>
                  </a:ext>
                </a:extLst>
              </a:tr>
              <a:tr h="370840">
                <a:tc>
                  <a:txBody>
                    <a:bodyPr/>
                    <a:lstStyle/>
                    <a:p>
                      <a:pPr algn="ctr"/>
                      <a:r>
                        <a:rPr lang="en-SG" dirty="0">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[0.7;0.9)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7329791"/>
                  </a:ext>
                </a:extLst>
              </a:tr>
              <a:tr h="370840">
                <a:tc>
                  <a:txBody>
                    <a:bodyPr/>
                    <a:lstStyle/>
                    <a:p>
                      <a:pPr algn="ctr"/>
                      <a:r>
                        <a:rPr lang="en-SG"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dirty="0">
                          <a:latin typeface="Times New Roman" panose="02020603050405020304" pitchFamily="18" charset="0"/>
                          <a:cs typeface="Times New Roman" panose="02020603050405020304" pitchFamily="18" charset="0"/>
                        </a:rPr>
                        <a:t>[0.9;1.0)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6137660"/>
                  </a:ext>
                </a:extLst>
              </a:tr>
            </a:tbl>
          </a:graphicData>
        </a:graphic>
      </p:graphicFrame>
    </p:spTree>
    <p:custDataLst>
      <p:tags r:id="rId1"/>
    </p:custDataLst>
    <p:extLst>
      <p:ext uri="{BB962C8B-B14F-4D97-AF65-F5344CB8AC3E}">
        <p14:creationId xmlns:p14="http://schemas.microsoft.com/office/powerpoint/2010/main" val="2246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43</a:t>
            </a:fld>
            <a:endParaRPr lang="en-SG"/>
          </a:p>
        </p:txBody>
      </p:sp>
      <p:pic>
        <p:nvPicPr>
          <p:cNvPr id="4" name="60968643">
            <a:hlinkClick r:id="" action="ppaction://media"/>
            <a:extLst>
              <a:ext uri="{FF2B5EF4-FFF2-40B4-BE49-F238E27FC236}">
                <a16:creationId xmlns:a16="http://schemas.microsoft.com/office/drawing/2014/main" id="{FA85B889-12F2-4F02-9A99-BBD1F0BEC3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80363" y="6015038"/>
            <a:ext cx="487362" cy="487362"/>
          </a:xfrm>
          <a:prstGeom prst="rect">
            <a:avLst/>
          </a:prstGeom>
        </p:spPr>
      </p:pic>
      <p:sp>
        <p:nvSpPr>
          <p:cNvPr id="5" name="TextBox 4">
            <a:extLst>
              <a:ext uri="{FF2B5EF4-FFF2-40B4-BE49-F238E27FC236}">
                <a16:creationId xmlns:a16="http://schemas.microsoft.com/office/drawing/2014/main" id="{38E11356-8510-49EA-B024-78C33C289E64}"/>
              </a:ext>
            </a:extLst>
          </p:cNvPr>
          <p:cNvSpPr txBox="1"/>
          <p:nvPr/>
        </p:nvSpPr>
        <p:spPr>
          <a:xfrm>
            <a:off x="0" y="355600"/>
            <a:ext cx="9144000" cy="1384995"/>
          </a:xfrm>
          <a:prstGeom prst="rect">
            <a:avLst/>
          </a:prstGeom>
          <a:noFill/>
        </p:spPr>
        <p:txBody>
          <a:bodyPr wrap="square" rtlCol="0">
            <a:spAutoFit/>
          </a:bodyPr>
          <a:lstStyle/>
          <a:p>
            <a:r>
              <a:rPr lang="en-SG" sz="2800" u="sng" dirty="0">
                <a:latin typeface="Times New Roman" panose="02020603050405020304" pitchFamily="18" charset="0"/>
                <a:cs typeface="Times New Roman" panose="02020603050405020304" pitchFamily="18" charset="0"/>
              </a:rPr>
              <a:t>Step 2</a:t>
            </a:r>
          </a:p>
          <a:p>
            <a:endParaRPr lang="en-SG" sz="2800" dirty="0">
              <a:latin typeface="Times New Roman" panose="02020603050405020304" pitchFamily="18" charset="0"/>
              <a:cs typeface="Times New Roman" panose="02020603050405020304" pitchFamily="18" charset="0"/>
            </a:endParaRPr>
          </a:p>
          <a:p>
            <a:r>
              <a:rPr lang="en-SG" sz="2800" dirty="0">
                <a:latin typeface="Times New Roman" panose="02020603050405020304" pitchFamily="18" charset="0"/>
                <a:cs typeface="Times New Roman" panose="02020603050405020304" pitchFamily="18" charset="0"/>
              </a:rPr>
              <a:t>The first symbol to be encoded is </a:t>
            </a:r>
            <a:r>
              <a:rPr lang="en-SG" sz="2800" b="1" dirty="0">
                <a:latin typeface="Times New Roman" panose="02020603050405020304" pitchFamily="18" charset="0"/>
                <a:cs typeface="Times New Roman" panose="02020603050405020304" pitchFamily="18" charset="0"/>
              </a:rPr>
              <a:t>a</a:t>
            </a:r>
            <a:r>
              <a:rPr lang="en-SG" dirty="0">
                <a:latin typeface="Times New Roman" panose="02020603050405020304" pitchFamily="18" charset="0"/>
                <a:cs typeface="Times New Roman" panose="02020603050405020304" pitchFamily="18" charset="0"/>
              </a:rPr>
              <a:t>.</a:t>
            </a:r>
          </a:p>
        </p:txBody>
      </p:sp>
      <p:graphicFrame>
        <p:nvGraphicFramePr>
          <p:cNvPr id="6" name="Table 6">
            <a:extLst>
              <a:ext uri="{FF2B5EF4-FFF2-40B4-BE49-F238E27FC236}">
                <a16:creationId xmlns:a16="http://schemas.microsoft.com/office/drawing/2014/main" id="{1820B7D1-1BED-4A6B-8CDB-D0B36EF59723}"/>
              </a:ext>
            </a:extLst>
          </p:cNvPr>
          <p:cNvGraphicFramePr>
            <a:graphicFrameLocks noGrp="1"/>
          </p:cNvGraphicFramePr>
          <p:nvPr>
            <p:extLst>
              <p:ext uri="{D42A27DB-BD31-4B8C-83A1-F6EECF244321}">
                <p14:modId xmlns:p14="http://schemas.microsoft.com/office/powerpoint/2010/main" val="2477522453"/>
              </p:ext>
            </p:extLst>
          </p:nvPr>
        </p:nvGraphicFramePr>
        <p:xfrm>
          <a:off x="1524000" y="2468880"/>
          <a:ext cx="6096000" cy="3505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155703953"/>
                    </a:ext>
                  </a:extLst>
                </a:gridCol>
                <a:gridCol w="3048000">
                  <a:extLst>
                    <a:ext uri="{9D8B030D-6E8A-4147-A177-3AD203B41FA5}">
                      <a16:colId xmlns:a16="http://schemas.microsoft.com/office/drawing/2014/main" val="371348427"/>
                    </a:ext>
                  </a:extLst>
                </a:gridCol>
              </a:tblGrid>
              <a:tr h="0">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New ‘a’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743245"/>
                  </a:ext>
                </a:extLst>
              </a:tr>
              <a:tr h="370840">
                <a:tc>
                  <a:txBody>
                    <a:bodyPr/>
                    <a:lstStyle/>
                    <a:p>
                      <a:pPr marL="285750" indent="-285750" algn="ctr">
                        <a:buFont typeface="Wingdings" panose="05000000000000000000" pitchFamily="2" charset="2"/>
                        <a:buChar char="à"/>
                      </a:pPr>
                      <a:r>
                        <a:rPr lang="en-SG" sz="3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a:t>
                      </a:r>
                      <a:endParaRPr lang="en-SG" sz="3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1947254"/>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[0.16;0.28)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7876314"/>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[0.28;0.36)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2174888"/>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[0.36;0.4)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9500801"/>
                  </a:ext>
                </a:extLst>
              </a:tr>
            </a:tbl>
          </a:graphicData>
        </a:graphic>
      </p:graphicFrame>
    </p:spTree>
    <p:custDataLst>
      <p:tags r:id="rId1"/>
    </p:custDataLst>
    <p:extLst>
      <p:ext uri="{BB962C8B-B14F-4D97-AF65-F5344CB8AC3E}">
        <p14:creationId xmlns:p14="http://schemas.microsoft.com/office/powerpoint/2010/main" val="13396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44</a:t>
            </a:fld>
            <a:endParaRPr lang="en-SG"/>
          </a:p>
        </p:txBody>
      </p:sp>
      <p:pic>
        <p:nvPicPr>
          <p:cNvPr id="4" name="60968650">
            <a:hlinkClick r:id="" action="ppaction://media"/>
            <a:extLst>
              <a:ext uri="{FF2B5EF4-FFF2-40B4-BE49-F238E27FC236}">
                <a16:creationId xmlns:a16="http://schemas.microsoft.com/office/drawing/2014/main" id="{A9FBC15E-BA4C-494F-A48B-FF36DD79C6A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85150" y="6097588"/>
            <a:ext cx="487363" cy="487362"/>
          </a:xfrm>
          <a:prstGeom prst="rect">
            <a:avLst/>
          </a:prstGeom>
        </p:spPr>
      </p:pic>
      <p:sp>
        <p:nvSpPr>
          <p:cNvPr id="5" name="TextBox 4">
            <a:extLst>
              <a:ext uri="{FF2B5EF4-FFF2-40B4-BE49-F238E27FC236}">
                <a16:creationId xmlns:a16="http://schemas.microsoft.com/office/drawing/2014/main" id="{373D2FBB-7478-4D1C-B7A5-C394EFEF04FF}"/>
              </a:ext>
            </a:extLst>
          </p:cNvPr>
          <p:cNvSpPr txBox="1"/>
          <p:nvPr/>
        </p:nvSpPr>
        <p:spPr>
          <a:xfrm>
            <a:off x="0" y="218364"/>
            <a:ext cx="9144000" cy="1569660"/>
          </a:xfrm>
          <a:prstGeom prst="rect">
            <a:avLst/>
          </a:prstGeom>
          <a:noFill/>
        </p:spPr>
        <p:txBody>
          <a:bodyPr wrap="square" rtlCol="0">
            <a:spAutoFit/>
          </a:bodyPr>
          <a:lstStyle/>
          <a:p>
            <a:r>
              <a:rPr lang="en-SG" sz="3200" u="sng" dirty="0">
                <a:latin typeface="Times New Roman" panose="02020603050405020304" pitchFamily="18" charset="0"/>
                <a:cs typeface="Times New Roman" panose="02020603050405020304" pitchFamily="18" charset="0"/>
              </a:rPr>
              <a:t>Step 3</a:t>
            </a:r>
          </a:p>
          <a:p>
            <a:endParaRPr lang="en-SG" sz="3200" u="sng" dirty="0">
              <a:latin typeface="Times New Roman" panose="02020603050405020304" pitchFamily="18" charset="0"/>
              <a:cs typeface="Times New Roman" panose="02020603050405020304" pitchFamily="18" charset="0"/>
            </a:endParaRPr>
          </a:p>
          <a:p>
            <a:r>
              <a:rPr lang="en-SG" sz="3200" dirty="0">
                <a:latin typeface="Times New Roman" panose="02020603050405020304" pitchFamily="18" charset="0"/>
                <a:cs typeface="Times New Roman" panose="02020603050405020304" pitchFamily="18" charset="0"/>
              </a:rPr>
              <a:t>The second symbol to be encoded is </a:t>
            </a:r>
            <a:r>
              <a:rPr lang="en-SG" sz="3200" b="1" dirty="0">
                <a:latin typeface="Times New Roman" panose="02020603050405020304" pitchFamily="18" charset="0"/>
                <a:cs typeface="Times New Roman" panose="02020603050405020304" pitchFamily="18" charset="0"/>
              </a:rPr>
              <a:t>a</a:t>
            </a:r>
            <a:r>
              <a:rPr lang="en-SG" dirty="0">
                <a:latin typeface="Times New Roman" panose="02020603050405020304" pitchFamily="18" charset="0"/>
                <a:cs typeface="Times New Roman" panose="02020603050405020304" pitchFamily="18" charset="0"/>
              </a:rPr>
              <a:t>.</a:t>
            </a:r>
          </a:p>
        </p:txBody>
      </p:sp>
      <p:graphicFrame>
        <p:nvGraphicFramePr>
          <p:cNvPr id="6" name="Table 6">
            <a:extLst>
              <a:ext uri="{FF2B5EF4-FFF2-40B4-BE49-F238E27FC236}">
                <a16:creationId xmlns:a16="http://schemas.microsoft.com/office/drawing/2014/main" id="{93904C44-A3C6-4C27-8DF1-B544CE765673}"/>
              </a:ext>
            </a:extLst>
          </p:cNvPr>
          <p:cNvGraphicFramePr>
            <a:graphicFrameLocks noGrp="1"/>
          </p:cNvGraphicFramePr>
          <p:nvPr>
            <p:extLst>
              <p:ext uri="{D42A27DB-BD31-4B8C-83A1-F6EECF244321}">
                <p14:modId xmlns:p14="http://schemas.microsoft.com/office/powerpoint/2010/main" val="3241408944"/>
              </p:ext>
            </p:extLst>
          </p:nvPr>
        </p:nvGraphicFramePr>
        <p:xfrm>
          <a:off x="1524000" y="2190206"/>
          <a:ext cx="6096000" cy="3505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835629754"/>
                    </a:ext>
                  </a:extLst>
                </a:gridCol>
                <a:gridCol w="3048000">
                  <a:extLst>
                    <a:ext uri="{9D8B030D-6E8A-4147-A177-3AD203B41FA5}">
                      <a16:colId xmlns:a16="http://schemas.microsoft.com/office/drawing/2014/main" val="2864974021"/>
                    </a:ext>
                  </a:extLst>
                </a:gridCol>
              </a:tblGrid>
              <a:tr h="370840">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New ‘a’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5373963"/>
                  </a:ext>
                </a:extLst>
              </a:tr>
              <a:tr h="370840">
                <a:tc>
                  <a:txBody>
                    <a:bodyPr/>
                    <a:lstStyle/>
                    <a:p>
                      <a:pPr marL="285750" indent="-285750" algn="ctr">
                        <a:buFont typeface="Wingdings" panose="05000000000000000000" pitchFamily="2" charset="2"/>
                        <a:buChar char="à"/>
                      </a:pPr>
                      <a:r>
                        <a:rPr lang="en-SG" sz="3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a:t>
                      </a:r>
                      <a:endParaRPr lang="en-SG" sz="3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[0.0;0.064)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5523884"/>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[0.064;0.112)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3006339"/>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[0.112;0.144)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9401622"/>
                  </a:ext>
                </a:extLst>
              </a:tr>
              <a:tr h="370840">
                <a:tc>
                  <a:txBody>
                    <a:bodyPr/>
                    <a:lstStyle/>
                    <a:p>
                      <a:pPr algn="ctr"/>
                      <a:r>
                        <a:rPr lang="en-SG" sz="320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[0.133;0.16)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0694130"/>
                  </a:ext>
                </a:extLst>
              </a:tr>
            </a:tbl>
          </a:graphicData>
        </a:graphic>
      </p:graphicFrame>
    </p:spTree>
    <p:custDataLst>
      <p:tags r:id="rId1"/>
    </p:custDataLst>
    <p:extLst>
      <p:ext uri="{BB962C8B-B14F-4D97-AF65-F5344CB8AC3E}">
        <p14:creationId xmlns:p14="http://schemas.microsoft.com/office/powerpoint/2010/main" val="89545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45</a:t>
            </a:fld>
            <a:endParaRPr lang="en-SG"/>
          </a:p>
        </p:txBody>
      </p:sp>
      <p:pic>
        <p:nvPicPr>
          <p:cNvPr id="4" name="60968662">
            <a:hlinkClick r:id="" action="ppaction://media"/>
            <a:extLst>
              <a:ext uri="{FF2B5EF4-FFF2-40B4-BE49-F238E27FC236}">
                <a16:creationId xmlns:a16="http://schemas.microsoft.com/office/drawing/2014/main" id="{E8C24646-AFF0-455A-BB8C-04C2BE2C30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21675" y="5810250"/>
            <a:ext cx="487363" cy="487363"/>
          </a:xfrm>
          <a:prstGeom prst="rect">
            <a:avLst/>
          </a:prstGeom>
        </p:spPr>
      </p:pic>
      <p:sp>
        <p:nvSpPr>
          <p:cNvPr id="5" name="TextBox 4">
            <a:extLst>
              <a:ext uri="{FF2B5EF4-FFF2-40B4-BE49-F238E27FC236}">
                <a16:creationId xmlns:a16="http://schemas.microsoft.com/office/drawing/2014/main" id="{ACC585A2-4C81-4BF5-9313-C2BB5F279D42}"/>
              </a:ext>
            </a:extLst>
          </p:cNvPr>
          <p:cNvSpPr txBox="1"/>
          <p:nvPr/>
        </p:nvSpPr>
        <p:spPr>
          <a:xfrm>
            <a:off x="0" y="232012"/>
            <a:ext cx="9144000" cy="1384995"/>
          </a:xfrm>
          <a:prstGeom prst="rect">
            <a:avLst/>
          </a:prstGeom>
          <a:noFill/>
        </p:spPr>
        <p:txBody>
          <a:bodyPr wrap="square" rtlCol="0">
            <a:spAutoFit/>
          </a:bodyPr>
          <a:lstStyle/>
          <a:p>
            <a:r>
              <a:rPr lang="en-SG" sz="2800" u="sng" dirty="0">
                <a:latin typeface="Times New Roman" panose="02020603050405020304" pitchFamily="18" charset="0"/>
                <a:cs typeface="Times New Roman" panose="02020603050405020304" pitchFamily="18" charset="0"/>
              </a:rPr>
              <a:t>Step 4</a:t>
            </a:r>
          </a:p>
          <a:p>
            <a:endParaRPr lang="en-SG" sz="2800" u="sng" dirty="0">
              <a:latin typeface="Times New Roman" panose="02020603050405020304" pitchFamily="18" charset="0"/>
              <a:cs typeface="Times New Roman" panose="02020603050405020304" pitchFamily="18" charset="0"/>
            </a:endParaRPr>
          </a:p>
          <a:p>
            <a:r>
              <a:rPr lang="en-SG" sz="2800" dirty="0">
                <a:latin typeface="Times New Roman" panose="02020603050405020304" pitchFamily="18" charset="0"/>
                <a:cs typeface="Times New Roman" panose="02020603050405020304" pitchFamily="18" charset="0"/>
              </a:rPr>
              <a:t>The third symbol to be encoded is </a:t>
            </a:r>
            <a:r>
              <a:rPr lang="en-SG" sz="2800" b="1" dirty="0">
                <a:latin typeface="Times New Roman" panose="02020603050405020304" pitchFamily="18" charset="0"/>
                <a:cs typeface="Times New Roman" panose="02020603050405020304" pitchFamily="18" charset="0"/>
              </a:rPr>
              <a:t>d.</a:t>
            </a:r>
            <a:endParaRPr lang="en-SG" sz="2800" dirty="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E6E4FE42-A063-4606-B99B-770566E0360B}"/>
              </a:ext>
            </a:extLst>
          </p:cNvPr>
          <p:cNvGraphicFramePr>
            <a:graphicFrameLocks noGrp="1"/>
          </p:cNvGraphicFramePr>
          <p:nvPr>
            <p:extLst>
              <p:ext uri="{D42A27DB-BD31-4B8C-83A1-F6EECF244321}">
                <p14:modId xmlns:p14="http://schemas.microsoft.com/office/powerpoint/2010/main" val="2685500369"/>
              </p:ext>
            </p:extLst>
          </p:nvPr>
        </p:nvGraphicFramePr>
        <p:xfrm>
          <a:off x="1524000" y="2420582"/>
          <a:ext cx="6096000" cy="3261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94763480"/>
                    </a:ext>
                  </a:extLst>
                </a:gridCol>
                <a:gridCol w="3048000">
                  <a:extLst>
                    <a:ext uri="{9D8B030D-6E8A-4147-A177-3AD203B41FA5}">
                      <a16:colId xmlns:a16="http://schemas.microsoft.com/office/drawing/2014/main" val="2476266530"/>
                    </a:ext>
                  </a:extLst>
                </a:gridCol>
              </a:tblGrid>
              <a:tr h="370840">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3600" dirty="0">
                          <a:solidFill>
                            <a:schemeClr val="tx1"/>
                          </a:solidFill>
                          <a:latin typeface="Times New Roman" panose="02020603050405020304" pitchFamily="18" charset="0"/>
                          <a:cs typeface="Times New Roman" panose="02020603050405020304" pitchFamily="18" charset="0"/>
                        </a:rPr>
                        <a:t>New ‘d’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3464787"/>
                  </a:ext>
                </a:extLst>
              </a:tr>
              <a:tr h="370840">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[0.144;0.1504)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9265069"/>
                  </a:ext>
                </a:extLst>
              </a:tr>
              <a:tr h="370840">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[0.1504;0.1552)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9892703"/>
                  </a:ext>
                </a:extLst>
              </a:tr>
              <a:tr h="370840">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[0.1552;0.1584)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20271"/>
                  </a:ext>
                </a:extLst>
              </a:tr>
              <a:tr h="370840">
                <a:tc>
                  <a:txBody>
                    <a:bodyPr/>
                    <a:lstStyle/>
                    <a:p>
                      <a:pPr algn="ctr"/>
                      <a:r>
                        <a:rPr lang="en-SG"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a:t>
                      </a:r>
                      <a:endParaRPr lang="en-SG"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[0.1584;0.16)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2873967"/>
                  </a:ext>
                </a:extLst>
              </a:tr>
            </a:tbl>
          </a:graphicData>
        </a:graphic>
      </p:graphicFrame>
    </p:spTree>
    <p:custDataLst>
      <p:tags r:id="rId1"/>
    </p:custDataLst>
    <p:extLst>
      <p:ext uri="{BB962C8B-B14F-4D97-AF65-F5344CB8AC3E}">
        <p14:creationId xmlns:p14="http://schemas.microsoft.com/office/powerpoint/2010/main" val="201824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46</a:t>
            </a:fld>
            <a:endParaRPr lang="en-SG"/>
          </a:p>
        </p:txBody>
      </p:sp>
      <p:pic>
        <p:nvPicPr>
          <p:cNvPr id="4" name="60968665">
            <a:hlinkClick r:id="" action="ppaction://media"/>
            <a:extLst>
              <a:ext uri="{FF2B5EF4-FFF2-40B4-BE49-F238E27FC236}">
                <a16:creationId xmlns:a16="http://schemas.microsoft.com/office/drawing/2014/main" id="{DD05822C-2A5D-4C60-9EBA-2ED5C03FF62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0863" y="5756275"/>
            <a:ext cx="487362" cy="487363"/>
          </a:xfrm>
          <a:prstGeom prst="rect">
            <a:avLst/>
          </a:prstGeom>
        </p:spPr>
      </p:pic>
      <p:sp>
        <p:nvSpPr>
          <p:cNvPr id="5" name="TextBox 4">
            <a:extLst>
              <a:ext uri="{FF2B5EF4-FFF2-40B4-BE49-F238E27FC236}">
                <a16:creationId xmlns:a16="http://schemas.microsoft.com/office/drawing/2014/main" id="{6F2A0277-E1FE-40FE-9906-006CDB7367F8}"/>
              </a:ext>
            </a:extLst>
          </p:cNvPr>
          <p:cNvSpPr txBox="1"/>
          <p:nvPr/>
        </p:nvSpPr>
        <p:spPr>
          <a:xfrm>
            <a:off x="0" y="354842"/>
            <a:ext cx="9144000" cy="1569660"/>
          </a:xfrm>
          <a:prstGeom prst="rect">
            <a:avLst/>
          </a:prstGeom>
          <a:noFill/>
        </p:spPr>
        <p:txBody>
          <a:bodyPr wrap="square" rtlCol="0">
            <a:spAutoFit/>
          </a:bodyPr>
          <a:lstStyle/>
          <a:p>
            <a:r>
              <a:rPr lang="en-SG" sz="3200" u="sng" dirty="0"/>
              <a:t>Step 5</a:t>
            </a:r>
          </a:p>
          <a:p>
            <a:endParaRPr lang="en-SG" sz="3200" u="sng" dirty="0"/>
          </a:p>
          <a:p>
            <a:r>
              <a:rPr lang="en-SG" sz="3200" dirty="0"/>
              <a:t>The fourth symbol to be encoded is b</a:t>
            </a:r>
          </a:p>
        </p:txBody>
      </p:sp>
      <p:graphicFrame>
        <p:nvGraphicFramePr>
          <p:cNvPr id="6" name="Table 6">
            <a:extLst>
              <a:ext uri="{FF2B5EF4-FFF2-40B4-BE49-F238E27FC236}">
                <a16:creationId xmlns:a16="http://schemas.microsoft.com/office/drawing/2014/main" id="{9C0A7A0D-4FAC-434D-8DF7-54EDBF80E782}"/>
              </a:ext>
            </a:extLst>
          </p:cNvPr>
          <p:cNvGraphicFramePr>
            <a:graphicFrameLocks noGrp="1"/>
          </p:cNvGraphicFramePr>
          <p:nvPr>
            <p:extLst>
              <p:ext uri="{D42A27DB-BD31-4B8C-83A1-F6EECF244321}">
                <p14:modId xmlns:p14="http://schemas.microsoft.com/office/powerpoint/2010/main" val="476614561"/>
              </p:ext>
            </p:extLst>
          </p:nvPr>
        </p:nvGraphicFramePr>
        <p:xfrm>
          <a:off x="1084997" y="2515688"/>
          <a:ext cx="6974006" cy="3008996"/>
        </p:xfrm>
        <a:graphic>
          <a:graphicData uri="http://schemas.openxmlformats.org/drawingml/2006/table">
            <a:tbl>
              <a:tblPr firstRow="1" bandRow="1">
                <a:tableStyleId>{5C22544A-7EE6-4342-B048-85BDC9FD1C3A}</a:tableStyleId>
              </a:tblPr>
              <a:tblGrid>
                <a:gridCol w="3487003">
                  <a:extLst>
                    <a:ext uri="{9D8B030D-6E8A-4147-A177-3AD203B41FA5}">
                      <a16:colId xmlns:a16="http://schemas.microsoft.com/office/drawing/2014/main" val="814363047"/>
                    </a:ext>
                  </a:extLst>
                </a:gridCol>
                <a:gridCol w="3487003">
                  <a:extLst>
                    <a:ext uri="{9D8B030D-6E8A-4147-A177-3AD203B41FA5}">
                      <a16:colId xmlns:a16="http://schemas.microsoft.com/office/drawing/2014/main" val="1399882125"/>
                    </a:ext>
                  </a:extLst>
                </a:gridCol>
              </a:tblGrid>
              <a:tr h="664324">
                <a:tc>
                  <a:txBody>
                    <a:bodyPr/>
                    <a:lstStyle/>
                    <a:p>
                      <a:r>
                        <a:rPr lang="en-SG" sz="28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New ‘d’’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6020899"/>
                  </a:ext>
                </a:extLst>
              </a:tr>
              <a:tr h="586168">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[0.144;0.1504)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218916"/>
                  </a:ext>
                </a:extLst>
              </a:tr>
              <a:tr h="586168">
                <a:tc>
                  <a:txBody>
                    <a:bodyPr/>
                    <a:lstStyle/>
                    <a:p>
                      <a:pPr algn="ctr"/>
                      <a:r>
                        <a:rPr lang="en-SG"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SG" sz="280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[0.1504;0.1552)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047163"/>
                  </a:ext>
                </a:extLst>
              </a:tr>
              <a:tr h="586168">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[0.1552;0.1584)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7596929"/>
                  </a:ext>
                </a:extLst>
              </a:tr>
              <a:tr h="586168">
                <a:tc>
                  <a:txBody>
                    <a:bodyPr/>
                    <a:lstStyle/>
                    <a:p>
                      <a:pPr algn="ctr"/>
                      <a:r>
                        <a:rPr lang="en-SG" sz="280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800" dirty="0">
                          <a:solidFill>
                            <a:schemeClr val="tx1"/>
                          </a:solidFill>
                          <a:latin typeface="Times New Roman" panose="02020603050405020304" pitchFamily="18" charset="0"/>
                          <a:cs typeface="Times New Roman" panose="02020603050405020304" pitchFamily="18" charset="0"/>
                        </a:rPr>
                        <a:t>[0.1584;0.16)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9446094"/>
                  </a:ext>
                </a:extLst>
              </a:tr>
            </a:tbl>
          </a:graphicData>
        </a:graphic>
      </p:graphicFrame>
    </p:spTree>
    <p:custDataLst>
      <p:tags r:id="rId1"/>
    </p:custDataLst>
    <p:extLst>
      <p:ext uri="{BB962C8B-B14F-4D97-AF65-F5344CB8AC3E}">
        <p14:creationId xmlns:p14="http://schemas.microsoft.com/office/powerpoint/2010/main" val="150057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47</a:t>
            </a:fld>
            <a:endParaRPr lang="en-SG"/>
          </a:p>
        </p:txBody>
      </p:sp>
      <p:sp>
        <p:nvSpPr>
          <p:cNvPr id="4" name="Rectangle 3"/>
          <p:cNvSpPr/>
          <p:nvPr/>
        </p:nvSpPr>
        <p:spPr>
          <a:xfrm>
            <a:off x="312160" y="4474708"/>
            <a:ext cx="8831840" cy="1815882"/>
          </a:xfrm>
          <a:prstGeom prst="rect">
            <a:avLst/>
          </a:prstGeom>
        </p:spPr>
        <p:txBody>
          <a:bodyPr wrap="square">
            <a:spAutoFit/>
          </a:bodyPr>
          <a:lstStyle/>
          <a:p>
            <a:pPr>
              <a:spcBef>
                <a:spcPts val="450"/>
              </a:spcBef>
              <a:spcAft>
                <a:spcPts val="0"/>
              </a:spcAft>
            </a:pPr>
            <a:r>
              <a:rPr lang="en-US" sz="2800" dirty="0">
                <a:latin typeface="Times New Roman" panose="02020603050405020304" pitchFamily="18" charset="0"/>
                <a:ea typeface="Times New Roman" panose="02020603050405020304" pitchFamily="18" charset="0"/>
              </a:rPr>
              <a:t>The number of symbols encoded will be stated in the protocol of the image format, so any number, such as 0.1543 within [0.15376, 0.15472) will be acceptable. The binary representation of this number is </a:t>
            </a:r>
            <a:r>
              <a:rPr lang="en-US" sz="2800" b="1" dirty="0">
                <a:solidFill>
                  <a:srgbClr val="FF0000"/>
                </a:solidFill>
                <a:latin typeface="Times New Roman" panose="02020603050405020304" pitchFamily="18" charset="0"/>
                <a:ea typeface="Times New Roman" panose="02020603050405020304" pitchFamily="18" charset="0"/>
              </a:rPr>
              <a:t>0.001001111</a:t>
            </a:r>
            <a:r>
              <a:rPr lang="en-US" sz="2800" dirty="0">
                <a:latin typeface="Times New Roman" panose="02020603050405020304" pitchFamily="18" charset="0"/>
                <a:ea typeface="Times New Roman" panose="02020603050405020304" pitchFamily="18" charset="0"/>
              </a:rPr>
              <a:t> which is 9 bits. </a:t>
            </a:r>
            <a:endParaRPr lang="en-SG" sz="2800" dirty="0">
              <a:effectLst/>
              <a:latin typeface="Times New Roman" panose="02020603050405020304" pitchFamily="18" charset="0"/>
              <a:ea typeface="Times New Roman" panose="02020603050405020304" pitchFamily="18" charset="0"/>
            </a:endParaRPr>
          </a:p>
        </p:txBody>
      </p:sp>
      <p:pic>
        <p:nvPicPr>
          <p:cNvPr id="5" name="60968669">
            <a:hlinkClick r:id="" action="ppaction://media"/>
            <a:extLst>
              <a:ext uri="{FF2B5EF4-FFF2-40B4-BE49-F238E27FC236}">
                <a16:creationId xmlns:a16="http://schemas.microsoft.com/office/drawing/2014/main" id="{B1170044-4075-4BEE-BCAB-CBF54E1CADC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66075" y="6042025"/>
            <a:ext cx="487363" cy="487363"/>
          </a:xfrm>
          <a:prstGeom prst="rect">
            <a:avLst/>
          </a:prstGeom>
        </p:spPr>
      </p:pic>
      <p:sp>
        <p:nvSpPr>
          <p:cNvPr id="6" name="TextBox 5">
            <a:extLst>
              <a:ext uri="{FF2B5EF4-FFF2-40B4-BE49-F238E27FC236}">
                <a16:creationId xmlns:a16="http://schemas.microsoft.com/office/drawing/2014/main" id="{41158830-9114-44DC-AA4D-3CE41D5A152D}"/>
              </a:ext>
            </a:extLst>
          </p:cNvPr>
          <p:cNvSpPr txBox="1"/>
          <p:nvPr/>
        </p:nvSpPr>
        <p:spPr>
          <a:xfrm>
            <a:off x="312160" y="409433"/>
            <a:ext cx="8141278" cy="1077218"/>
          </a:xfrm>
          <a:prstGeom prst="rect">
            <a:avLst/>
          </a:prstGeom>
          <a:noFill/>
        </p:spPr>
        <p:txBody>
          <a:bodyPr wrap="square" rtlCol="0">
            <a:spAutoFit/>
          </a:bodyPr>
          <a:lstStyle/>
          <a:p>
            <a:r>
              <a:rPr lang="en-SG" sz="3600" u="sng" dirty="0"/>
              <a:t>Step 6</a:t>
            </a:r>
          </a:p>
          <a:p>
            <a:r>
              <a:rPr lang="en-SG" sz="2800" dirty="0"/>
              <a:t>The final step for the fifth symbol to be encoded is </a:t>
            </a:r>
            <a:r>
              <a:rPr lang="en-SG" sz="2800" b="1" dirty="0"/>
              <a:t>C</a:t>
            </a:r>
          </a:p>
        </p:txBody>
      </p:sp>
      <p:graphicFrame>
        <p:nvGraphicFramePr>
          <p:cNvPr id="7" name="Table 7">
            <a:extLst>
              <a:ext uri="{FF2B5EF4-FFF2-40B4-BE49-F238E27FC236}">
                <a16:creationId xmlns:a16="http://schemas.microsoft.com/office/drawing/2014/main" id="{3076EEB6-F64C-4FD5-884E-A477755BB232}"/>
              </a:ext>
            </a:extLst>
          </p:cNvPr>
          <p:cNvGraphicFramePr>
            <a:graphicFrameLocks noGrp="1"/>
          </p:cNvGraphicFramePr>
          <p:nvPr>
            <p:extLst>
              <p:ext uri="{D42A27DB-BD31-4B8C-83A1-F6EECF244321}">
                <p14:modId xmlns:p14="http://schemas.microsoft.com/office/powerpoint/2010/main" val="2627411175"/>
              </p:ext>
            </p:extLst>
          </p:nvPr>
        </p:nvGraphicFramePr>
        <p:xfrm>
          <a:off x="1304753" y="1531362"/>
          <a:ext cx="7063687" cy="2814838"/>
        </p:xfrm>
        <a:graphic>
          <a:graphicData uri="http://schemas.openxmlformats.org/drawingml/2006/table">
            <a:tbl>
              <a:tblPr firstRow="1" bandRow="1">
                <a:tableStyleId>{5C22544A-7EE6-4342-B048-85BDC9FD1C3A}</a:tableStyleId>
              </a:tblPr>
              <a:tblGrid>
                <a:gridCol w="3463092">
                  <a:extLst>
                    <a:ext uri="{9D8B030D-6E8A-4147-A177-3AD203B41FA5}">
                      <a16:colId xmlns:a16="http://schemas.microsoft.com/office/drawing/2014/main" val="1065928275"/>
                    </a:ext>
                  </a:extLst>
                </a:gridCol>
                <a:gridCol w="3600595">
                  <a:extLst>
                    <a:ext uri="{9D8B030D-6E8A-4147-A177-3AD203B41FA5}">
                      <a16:colId xmlns:a16="http://schemas.microsoft.com/office/drawing/2014/main" val="2217664109"/>
                    </a:ext>
                  </a:extLst>
                </a:gridCol>
              </a:tblGrid>
              <a:tr h="780138">
                <a:tc>
                  <a:txBody>
                    <a:bodyPr/>
                    <a:lstStyle/>
                    <a:p>
                      <a:r>
                        <a:rPr lang="en-SG" sz="3200" dirty="0">
                          <a:solidFill>
                            <a:schemeClr val="tx1"/>
                          </a:solidFill>
                          <a:latin typeface="Times New Roman" panose="02020603050405020304" pitchFamily="18" charset="0"/>
                          <a:cs typeface="Times New Roman" panose="02020603050405020304" pitchFamily="18" charset="0"/>
                        </a:rPr>
                        <a:t>Source 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3200" dirty="0">
                          <a:solidFill>
                            <a:schemeClr val="tx1"/>
                          </a:solidFill>
                          <a:latin typeface="Times New Roman" panose="02020603050405020304" pitchFamily="18" charset="0"/>
                          <a:cs typeface="Times New Roman" panose="02020603050405020304" pitchFamily="18" charset="0"/>
                        </a:rPr>
                        <a:t>New ‘d’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0886051"/>
                  </a:ext>
                </a:extLst>
              </a:tr>
              <a:tr h="508675">
                <a:tc>
                  <a:txBody>
                    <a:bodyPr/>
                    <a:lstStyle/>
                    <a:p>
                      <a:pPr algn="ctr"/>
                      <a:r>
                        <a:rPr lang="en-SG" sz="240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400" dirty="0">
                          <a:solidFill>
                            <a:schemeClr val="tx1"/>
                          </a:solidFill>
                          <a:latin typeface="Times New Roman" panose="02020603050405020304" pitchFamily="18" charset="0"/>
                          <a:cs typeface="Times New Roman" panose="02020603050405020304" pitchFamily="18" charset="0"/>
                        </a:rPr>
                        <a:t>[0.1504;0.15232)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1071309"/>
                  </a:ext>
                </a:extLst>
              </a:tr>
              <a:tr h="508675">
                <a:tc>
                  <a:txBody>
                    <a:bodyPr/>
                    <a:lstStyle/>
                    <a:p>
                      <a:pPr algn="ctr"/>
                      <a:r>
                        <a:rPr lang="en-SG" sz="240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400" dirty="0">
                          <a:solidFill>
                            <a:schemeClr val="tx1"/>
                          </a:solidFill>
                          <a:latin typeface="Times New Roman" panose="02020603050405020304" pitchFamily="18" charset="0"/>
                          <a:cs typeface="Times New Roman" panose="02020603050405020304" pitchFamily="18" charset="0"/>
                        </a:rPr>
                        <a:t>[0.15232;0.15376)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8841747"/>
                  </a:ext>
                </a:extLst>
              </a:tr>
              <a:tr h="508675">
                <a:tc>
                  <a:txBody>
                    <a:bodyPr/>
                    <a:lstStyle/>
                    <a:p>
                      <a:pPr marL="285750" indent="-285750" algn="ctr">
                        <a:buFont typeface="Wingdings" panose="05000000000000000000" pitchFamily="2" charset="2"/>
                        <a:buChar char="à"/>
                      </a:pPr>
                      <a:r>
                        <a:rPr lang="en-SG"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a:t>
                      </a:r>
                      <a:endParaRPr lang="en-SG"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400" dirty="0">
                          <a:solidFill>
                            <a:schemeClr val="tx1"/>
                          </a:solidFill>
                          <a:latin typeface="Times New Roman" panose="02020603050405020304" pitchFamily="18" charset="0"/>
                          <a:cs typeface="Times New Roman" panose="02020603050405020304" pitchFamily="18" charset="0"/>
                        </a:rPr>
                        <a:t>[0.15376;0.15372)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1802021"/>
                  </a:ext>
                </a:extLst>
              </a:tr>
              <a:tr h="508675">
                <a:tc>
                  <a:txBody>
                    <a:bodyPr/>
                    <a:lstStyle/>
                    <a:p>
                      <a:pPr algn="ctr"/>
                      <a:r>
                        <a:rPr lang="en-SG" sz="240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SG" sz="2400" dirty="0">
                          <a:solidFill>
                            <a:schemeClr val="tx1"/>
                          </a:solidFill>
                          <a:latin typeface="Times New Roman" panose="02020603050405020304" pitchFamily="18" charset="0"/>
                          <a:cs typeface="Times New Roman" panose="02020603050405020304" pitchFamily="18" charset="0"/>
                        </a:rPr>
                        <a:t>[0.15472;0.1552)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798128"/>
                  </a:ext>
                </a:extLst>
              </a:tr>
            </a:tbl>
          </a:graphicData>
        </a:graphic>
      </p:graphicFrame>
    </p:spTree>
    <p:custDataLst>
      <p:tags r:id="rId1"/>
    </p:custDataLst>
    <p:extLst>
      <p:ext uri="{BB962C8B-B14F-4D97-AF65-F5344CB8AC3E}">
        <p14:creationId xmlns:p14="http://schemas.microsoft.com/office/powerpoint/2010/main" val="296596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Lempel-Ziv-Welch (LZW) Algorithm</a:t>
            </a:r>
            <a:endParaRPr lang="en-SG" dirty="0"/>
          </a:p>
        </p:txBody>
      </p:sp>
      <p:sp>
        <p:nvSpPr>
          <p:cNvPr id="3" name="Content Placeholder 2"/>
          <p:cNvSpPr>
            <a:spLocks noGrp="1"/>
          </p:cNvSpPr>
          <p:nvPr>
            <p:ph idx="1"/>
          </p:nvPr>
        </p:nvSpPr>
        <p:spPr/>
        <p:txBody>
          <a:bodyPr>
            <a:normAutofit/>
          </a:bodyPr>
          <a:lstStyle/>
          <a:p>
            <a:endParaRPr lang="en-US" altLang="zh-TW" dirty="0"/>
          </a:p>
          <a:p>
            <a:r>
              <a:rPr lang="en-US" altLang="zh-TW" dirty="0"/>
              <a:t>LZW encoding is an example of a category of algorithms called </a:t>
            </a:r>
            <a:r>
              <a:rPr lang="en-US" altLang="zh-TW" dirty="0">
                <a:solidFill>
                  <a:schemeClr val="folHlink"/>
                </a:solidFill>
              </a:rPr>
              <a:t>dictionary-based</a:t>
            </a:r>
            <a:r>
              <a:rPr lang="en-US" altLang="zh-TW" dirty="0"/>
              <a:t> encoding.</a:t>
            </a:r>
          </a:p>
          <a:p>
            <a:r>
              <a:rPr lang="en-US" altLang="zh-TW" dirty="0"/>
              <a:t>The </a:t>
            </a:r>
            <a:r>
              <a:rPr lang="en-US" altLang="zh-TW" dirty="0">
                <a:solidFill>
                  <a:schemeClr val="folHlink"/>
                </a:solidFill>
              </a:rPr>
              <a:t>idea</a:t>
            </a:r>
            <a:r>
              <a:rPr lang="en-US" altLang="zh-TW" dirty="0"/>
              <a:t> is to create a dictionary (</a:t>
            </a:r>
            <a:r>
              <a:rPr lang="en-US" altLang="zh-TW" dirty="0">
                <a:solidFill>
                  <a:schemeClr val="folHlink"/>
                </a:solidFill>
              </a:rPr>
              <a:t>table</a:t>
            </a:r>
            <a:r>
              <a:rPr lang="en-US" altLang="zh-TW" dirty="0"/>
              <a:t>) of strings used during the communication session.</a:t>
            </a:r>
          </a:p>
          <a:p>
            <a:r>
              <a:rPr lang="en-US" altLang="zh-TW" dirty="0"/>
              <a:t>The compression algorithm extracts the </a:t>
            </a:r>
            <a:r>
              <a:rPr lang="en-US" altLang="zh-TW" dirty="0">
                <a:solidFill>
                  <a:schemeClr val="folHlink"/>
                </a:solidFill>
              </a:rPr>
              <a:t>smallest substring</a:t>
            </a:r>
            <a:r>
              <a:rPr lang="en-US" altLang="zh-TW" dirty="0"/>
              <a:t> that cannot be found in the dictionary from the remaining non-compressed string.</a:t>
            </a:r>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48</a:t>
            </a:fld>
            <a:endParaRPr lang="en-SG"/>
          </a:p>
        </p:txBody>
      </p:sp>
      <p:pic>
        <p:nvPicPr>
          <p:cNvPr id="5" name="60968672">
            <a:hlinkClick r:id="" action="ppaction://media"/>
            <a:extLst>
              <a:ext uri="{FF2B5EF4-FFF2-40B4-BE49-F238E27FC236}">
                <a16:creationId xmlns:a16="http://schemas.microsoft.com/office/drawing/2014/main" id="{D5F3D64E-13BA-4E18-A988-D961140E47F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39125" y="6029325"/>
            <a:ext cx="487363" cy="487363"/>
          </a:xfrm>
          <a:prstGeom prst="rect">
            <a:avLst/>
          </a:prstGeom>
        </p:spPr>
      </p:pic>
    </p:spTree>
    <p:custDataLst>
      <p:tags r:id="rId1"/>
    </p:custDataLst>
    <p:extLst>
      <p:ext uri="{BB962C8B-B14F-4D97-AF65-F5344CB8AC3E}">
        <p14:creationId xmlns:p14="http://schemas.microsoft.com/office/powerpoint/2010/main" val="3842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197" y="410368"/>
            <a:ext cx="8681605" cy="1325563"/>
          </a:xfrm>
        </p:spPr>
        <p:txBody>
          <a:bodyPr/>
          <a:lstStyle/>
          <a:p>
            <a:r>
              <a:rPr lang="en-GB" dirty="0"/>
              <a:t>Given the input symbols is </a:t>
            </a:r>
            <a:r>
              <a:rPr lang="en-GB" dirty="0" err="1"/>
              <a:t>abababa</a:t>
            </a: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49</a:t>
            </a:fld>
            <a:endParaRPr lang="en-SG"/>
          </a:p>
        </p:txBody>
      </p:sp>
      <p:pic>
        <p:nvPicPr>
          <p:cNvPr id="5" name="Picture 4"/>
          <p:cNvPicPr>
            <a:picLocks noChangeAspect="1"/>
          </p:cNvPicPr>
          <p:nvPr/>
        </p:nvPicPr>
        <p:blipFill>
          <a:blip r:embed="rId6"/>
          <a:stretch>
            <a:fillRect/>
          </a:stretch>
        </p:blipFill>
        <p:spPr>
          <a:xfrm>
            <a:off x="231197" y="1915700"/>
            <a:ext cx="8582025" cy="3952875"/>
          </a:xfrm>
          <a:prstGeom prst="rect">
            <a:avLst/>
          </a:prstGeom>
        </p:spPr>
      </p:pic>
      <p:pic>
        <p:nvPicPr>
          <p:cNvPr id="3" name="60968674">
            <a:hlinkClick r:id="" action="ppaction://media"/>
            <a:extLst>
              <a:ext uri="{FF2B5EF4-FFF2-40B4-BE49-F238E27FC236}">
                <a16:creationId xmlns:a16="http://schemas.microsoft.com/office/drawing/2014/main" id="{5026A070-681D-4CF9-B84F-7BB8265D86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99438" y="6110288"/>
            <a:ext cx="487362" cy="487362"/>
          </a:xfrm>
          <a:prstGeom prst="rect">
            <a:avLst/>
          </a:prstGeom>
        </p:spPr>
      </p:pic>
    </p:spTree>
    <p:custDataLst>
      <p:tags r:id="rId1"/>
    </p:custDataLst>
    <p:extLst>
      <p:ext uri="{BB962C8B-B14F-4D97-AF65-F5344CB8AC3E}">
        <p14:creationId xmlns:p14="http://schemas.microsoft.com/office/powerpoint/2010/main" val="37574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i="1" dirty="0"/>
              <a:t>Multimedia signal processing </a:t>
            </a:r>
            <a:r>
              <a:rPr lang="en-US" sz="3200" dirty="0"/>
              <a:t>supports multimedia applications</a:t>
            </a:r>
            <a:endParaRPr lang="en-SG" sz="3200" dirty="0"/>
          </a:p>
        </p:txBody>
      </p:sp>
      <p:sp>
        <p:nvSpPr>
          <p:cNvPr id="3" name="Content Placeholder 2"/>
          <p:cNvSpPr>
            <a:spLocks noGrp="1"/>
          </p:cNvSpPr>
          <p:nvPr>
            <p:ph idx="1"/>
          </p:nvPr>
        </p:nvSpPr>
        <p:spPr/>
        <p:txBody>
          <a:bodyPr>
            <a:normAutofit/>
          </a:bodyPr>
          <a:lstStyle/>
          <a:p>
            <a:pPr marL="742950" lvl="0" indent="-742950">
              <a:buFont typeface="+mj-lt"/>
              <a:buAutoNum type="arabicPeriod"/>
            </a:pPr>
            <a:endParaRPr lang="en-US" sz="3600" dirty="0"/>
          </a:p>
          <a:p>
            <a:pPr marL="742950" lvl="0" indent="-742950">
              <a:buFont typeface="+mj-lt"/>
              <a:buAutoNum type="arabicPeriod"/>
            </a:pPr>
            <a:r>
              <a:rPr lang="en-US" sz="3600" dirty="0"/>
              <a:t>Data Compression</a:t>
            </a:r>
            <a:endParaRPr lang="en-SG" sz="3600" dirty="0"/>
          </a:p>
          <a:p>
            <a:pPr marL="742950" lvl="0" indent="-742950">
              <a:buFont typeface="+mj-lt"/>
              <a:buAutoNum type="arabicPeriod"/>
            </a:pPr>
            <a:r>
              <a:rPr lang="en-US" sz="3600" dirty="0"/>
              <a:t>Data and file format</a:t>
            </a:r>
            <a:endParaRPr lang="en-SG" sz="3600" dirty="0"/>
          </a:p>
          <a:p>
            <a:pPr marL="742950" lvl="0" indent="-742950">
              <a:buFont typeface="+mj-lt"/>
              <a:buAutoNum type="arabicPeriod"/>
            </a:pPr>
            <a:r>
              <a:rPr lang="en-US" sz="3600" dirty="0"/>
              <a:t>Multimedia input, output and storage</a:t>
            </a:r>
            <a:endParaRPr lang="en-SG" sz="3600" dirty="0"/>
          </a:p>
          <a:p>
            <a:pPr marL="742950" indent="-742950">
              <a:buFont typeface="+mj-lt"/>
              <a:buAutoNum type="arabicPeriod"/>
            </a:pPr>
            <a:endParaRPr lang="en-SG" sz="3600"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5</a:t>
            </a:fld>
            <a:endParaRPr lang="en-SG"/>
          </a:p>
        </p:txBody>
      </p:sp>
      <p:pic>
        <p:nvPicPr>
          <p:cNvPr id="5" name="60967047">
            <a:hlinkClick r:id="" action="ppaction://media"/>
            <a:extLst>
              <a:ext uri="{FF2B5EF4-FFF2-40B4-BE49-F238E27FC236}">
                <a16:creationId xmlns:a16="http://schemas.microsoft.com/office/drawing/2014/main" id="{EDDD656A-1129-4586-81F6-0B073152D8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31213" y="6056313"/>
            <a:ext cx="487362" cy="487362"/>
          </a:xfrm>
          <a:prstGeom prst="rect">
            <a:avLst/>
          </a:prstGeom>
        </p:spPr>
      </p:pic>
    </p:spTree>
    <p:custDataLst>
      <p:tags r:id="rId1"/>
    </p:custDataLst>
    <p:extLst>
      <p:ext uri="{BB962C8B-B14F-4D97-AF65-F5344CB8AC3E}">
        <p14:creationId xmlns:p14="http://schemas.microsoft.com/office/powerpoint/2010/main" val="240142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Topic 3</a:t>
            </a:r>
          </a:p>
        </p:txBody>
      </p:sp>
      <p:sp>
        <p:nvSpPr>
          <p:cNvPr id="3" name="Content Placeholder 2"/>
          <p:cNvSpPr>
            <a:spLocks noGrp="1"/>
          </p:cNvSpPr>
          <p:nvPr>
            <p:ph idx="1"/>
          </p:nvPr>
        </p:nvSpPr>
        <p:spPr/>
        <p:txBody>
          <a:bodyPr/>
          <a:lstStyle/>
          <a:p>
            <a:r>
              <a:rPr lang="en-GB" sz="4800" dirty="0"/>
              <a:t>Understand the constraints of multimedia on internet, wireless communication, and storage media like DVD and </a:t>
            </a:r>
            <a:r>
              <a:rPr lang="en-US" sz="4800" dirty="0"/>
              <a:t>the different image and video formats.</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50</a:t>
            </a:fld>
            <a:endParaRPr lang="en-SG"/>
          </a:p>
        </p:txBody>
      </p:sp>
      <p:pic>
        <p:nvPicPr>
          <p:cNvPr id="5" name="60968691">
            <a:hlinkClick r:id="" action="ppaction://media"/>
            <a:extLst>
              <a:ext uri="{FF2B5EF4-FFF2-40B4-BE49-F238E27FC236}">
                <a16:creationId xmlns:a16="http://schemas.microsoft.com/office/drawing/2014/main" id="{4D6C534B-B1BA-4710-AB05-F241FCA9EFE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666038" y="5988050"/>
            <a:ext cx="487362" cy="487363"/>
          </a:xfrm>
          <a:prstGeom prst="rect">
            <a:avLst/>
          </a:prstGeom>
        </p:spPr>
      </p:pic>
    </p:spTree>
    <p:custDataLst>
      <p:tags r:id="rId1"/>
    </p:custDataLst>
    <p:extLst>
      <p:ext uri="{BB962C8B-B14F-4D97-AF65-F5344CB8AC3E}">
        <p14:creationId xmlns:p14="http://schemas.microsoft.com/office/powerpoint/2010/main" val="5870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Topic 4</a:t>
            </a:r>
          </a:p>
        </p:txBody>
      </p:sp>
      <p:sp>
        <p:nvSpPr>
          <p:cNvPr id="3" name="Content Placeholder 2"/>
          <p:cNvSpPr>
            <a:spLocks noGrp="1"/>
          </p:cNvSpPr>
          <p:nvPr>
            <p:ph idx="1"/>
          </p:nvPr>
        </p:nvSpPr>
        <p:spPr/>
        <p:txBody>
          <a:bodyPr/>
          <a:lstStyle/>
          <a:p>
            <a:r>
              <a:rPr lang="en-GB" sz="4800" dirty="0"/>
              <a:t>Know the different standards for image and video compression, and what are text, image, video and audio compressions.</a:t>
            </a:r>
            <a:endParaRPr lang="en-SG" sz="4800"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51</a:t>
            </a:fld>
            <a:endParaRPr lang="en-SG"/>
          </a:p>
        </p:txBody>
      </p:sp>
      <p:pic>
        <p:nvPicPr>
          <p:cNvPr id="5" name="60968696">
            <a:hlinkClick r:id="" action="ppaction://media"/>
            <a:extLst>
              <a:ext uri="{FF2B5EF4-FFF2-40B4-BE49-F238E27FC236}">
                <a16:creationId xmlns:a16="http://schemas.microsoft.com/office/drawing/2014/main" id="{AF72FB79-1BBB-41AB-9834-BD18F6BDB98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831138" y="5961063"/>
            <a:ext cx="487362" cy="487362"/>
          </a:xfrm>
          <a:prstGeom prst="rect">
            <a:avLst/>
          </a:prstGeom>
        </p:spPr>
      </p:pic>
    </p:spTree>
    <p:custDataLst>
      <p:tags r:id="rId1"/>
    </p:custDataLst>
    <p:extLst>
      <p:ext uri="{BB962C8B-B14F-4D97-AF65-F5344CB8AC3E}">
        <p14:creationId xmlns:p14="http://schemas.microsoft.com/office/powerpoint/2010/main" val="31243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61" y="680243"/>
            <a:ext cx="8422585" cy="1325563"/>
          </a:xfrm>
        </p:spPr>
        <p:txBody>
          <a:bodyPr>
            <a:normAutofit fontScale="90000"/>
          </a:bodyPr>
          <a:lstStyle/>
          <a:p>
            <a:r>
              <a:rPr lang="en-US" dirty="0"/>
              <a:t> </a:t>
            </a:r>
            <a:r>
              <a:rPr lang="en-SG" dirty="0"/>
              <a:t/>
            </a:r>
            <a:br>
              <a:rPr lang="en-SG" dirty="0"/>
            </a:br>
            <a:r>
              <a:rPr lang="en-US" b="1" dirty="0"/>
              <a:t>Different data compression standards for Continuous-Tone Still Images</a:t>
            </a:r>
            <a:r>
              <a:rPr lang="en-US" dirty="0"/>
              <a:t> </a:t>
            </a:r>
            <a:r>
              <a:rPr lang="en-SG" dirty="0"/>
              <a:t/>
            </a:r>
            <a:br>
              <a:rPr lang="en-SG" dirty="0"/>
            </a:br>
            <a:r>
              <a:rPr lang="en-SG" dirty="0"/>
              <a:t/>
            </a:r>
            <a:br>
              <a:rPr lang="en-SG" dirty="0"/>
            </a:br>
            <a:endParaRPr lang="en-SG" dirty="0"/>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52</a:t>
            </a:fld>
            <a:endParaRPr lang="en-SG"/>
          </a:p>
        </p:txBody>
      </p:sp>
      <p:graphicFrame>
        <p:nvGraphicFramePr>
          <p:cNvPr id="6" name="Table 5"/>
          <p:cNvGraphicFramePr>
            <a:graphicFrameLocks noGrp="1"/>
          </p:cNvGraphicFramePr>
          <p:nvPr>
            <p:extLst>
              <p:ext uri="{D42A27DB-BD31-4B8C-83A1-F6EECF244321}">
                <p14:modId xmlns:p14="http://schemas.microsoft.com/office/powerpoint/2010/main" val="925411546"/>
              </p:ext>
            </p:extLst>
          </p:nvPr>
        </p:nvGraphicFramePr>
        <p:xfrm>
          <a:off x="141761" y="1548582"/>
          <a:ext cx="8597734" cy="5309418"/>
        </p:xfrm>
        <a:graphic>
          <a:graphicData uri="http://schemas.openxmlformats.org/drawingml/2006/table">
            <a:tbl>
              <a:tblPr firstRow="1" firstCol="1" bandRow="1">
                <a:tableStyleId>{5C22544A-7EE6-4342-B048-85BDC9FD1C3A}</a:tableStyleId>
              </a:tblPr>
              <a:tblGrid>
                <a:gridCol w="3177357">
                  <a:extLst>
                    <a:ext uri="{9D8B030D-6E8A-4147-A177-3AD203B41FA5}">
                      <a16:colId xmlns:a16="http://schemas.microsoft.com/office/drawing/2014/main" val="2025255871"/>
                    </a:ext>
                  </a:extLst>
                </a:gridCol>
                <a:gridCol w="5420377">
                  <a:extLst>
                    <a:ext uri="{9D8B030D-6E8A-4147-A177-3AD203B41FA5}">
                      <a16:colId xmlns:a16="http://schemas.microsoft.com/office/drawing/2014/main" val="493782192"/>
                    </a:ext>
                  </a:extLst>
                </a:gridCol>
              </a:tblGrid>
              <a:tr h="223199">
                <a:tc>
                  <a:txBody>
                    <a:bodyPr/>
                    <a:lstStyle/>
                    <a:p>
                      <a:pPr>
                        <a:spcAft>
                          <a:spcPts val="0"/>
                        </a:spcAft>
                      </a:pPr>
                      <a:r>
                        <a:rPr lang="en-US" sz="2200">
                          <a:effectLst/>
                          <a:latin typeface="Times New Roman" panose="02020603050405020304" pitchFamily="18" charset="0"/>
                          <a:cs typeface="Times New Roman" panose="02020603050405020304" pitchFamily="18" charset="0"/>
                        </a:rPr>
                        <a:t>Name</a:t>
                      </a:r>
                      <a:endParaRPr lang="en-SG"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c>
                  <a:txBody>
                    <a:bodyPr/>
                    <a:lstStyle/>
                    <a:p>
                      <a:pPr>
                        <a:spcAft>
                          <a:spcPts val="0"/>
                        </a:spcAft>
                      </a:pPr>
                      <a:r>
                        <a:rPr lang="en-US" sz="2200">
                          <a:effectLst/>
                          <a:latin typeface="Times New Roman" panose="02020603050405020304" pitchFamily="18" charset="0"/>
                          <a:cs typeface="Times New Roman" panose="02020603050405020304" pitchFamily="18" charset="0"/>
                        </a:rPr>
                        <a:t>Description</a:t>
                      </a:r>
                      <a:endParaRPr lang="en-SG"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extLst>
                  <a:ext uri="{0D108BD9-81ED-4DB2-BD59-A6C34878D82A}">
                    <a16:rowId xmlns:a16="http://schemas.microsoft.com/office/drawing/2014/main" val="3255130043"/>
                  </a:ext>
                </a:extLst>
              </a:tr>
              <a:tr h="3061008">
                <a:tc>
                  <a:txBody>
                    <a:bodyPr/>
                    <a:lstStyle/>
                    <a:p>
                      <a:pPr>
                        <a:spcAft>
                          <a:spcPts val="0"/>
                        </a:spcAft>
                      </a:pPr>
                      <a:r>
                        <a:rPr lang="en-US" sz="2200" dirty="0">
                          <a:effectLst/>
                          <a:latin typeface="Times New Roman" panose="02020603050405020304" pitchFamily="18" charset="0"/>
                          <a:cs typeface="Times New Roman" panose="02020603050405020304" pitchFamily="18" charset="0"/>
                        </a:rPr>
                        <a:t>JPEG</a:t>
                      </a:r>
                      <a:endParaRPr lang="en-SG"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c>
                  <a:txBody>
                    <a:bodyPr/>
                    <a:lstStyle/>
                    <a:p>
                      <a:pPr>
                        <a:spcAft>
                          <a:spcPts val="0"/>
                        </a:spcAft>
                      </a:pPr>
                      <a:r>
                        <a:rPr lang="en-US" sz="2200" dirty="0">
                          <a:effectLst/>
                          <a:latin typeface="Times New Roman" panose="02020603050405020304" pitchFamily="18" charset="0"/>
                          <a:cs typeface="Times New Roman" panose="02020603050405020304" pitchFamily="18" charset="0"/>
                        </a:rPr>
                        <a:t>Joint Photographic Experts Group, JPEG standard for images of photographic quality based on lossy baseline coding systems.  It uses quantized discrete cosine transforms (DCT) on image block, Huffman, and run length coding and is one of the most popular methods for compressing images on the Internet.</a:t>
                      </a:r>
                      <a:endParaRPr lang="en-SG"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extLst>
                  <a:ext uri="{0D108BD9-81ED-4DB2-BD59-A6C34878D82A}">
                    <a16:rowId xmlns:a16="http://schemas.microsoft.com/office/drawing/2014/main" val="437509008"/>
                  </a:ext>
                </a:extLst>
              </a:tr>
              <a:tr h="765252">
                <a:tc>
                  <a:txBody>
                    <a:bodyPr/>
                    <a:lstStyle/>
                    <a:p>
                      <a:pPr>
                        <a:spcAft>
                          <a:spcPts val="0"/>
                        </a:spcAft>
                      </a:pPr>
                      <a:r>
                        <a:rPr lang="en-US" sz="2200" u="sng">
                          <a:effectLst/>
                          <a:latin typeface="Times New Roman" panose="02020603050405020304" pitchFamily="18" charset="0"/>
                          <a:cs typeface="Times New Roman" panose="02020603050405020304" pitchFamily="18" charset="0"/>
                        </a:rPr>
                        <a:t>JPEG-LS</a:t>
                      </a:r>
                      <a:endParaRPr lang="en-SG"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c>
                  <a:txBody>
                    <a:bodyPr/>
                    <a:lstStyle/>
                    <a:p>
                      <a:pPr>
                        <a:spcAft>
                          <a:spcPts val="0"/>
                        </a:spcAft>
                      </a:pPr>
                      <a:r>
                        <a:rPr lang="en-US" sz="2200">
                          <a:effectLst/>
                          <a:latin typeface="Times New Roman" panose="02020603050405020304" pitchFamily="18" charset="0"/>
                          <a:cs typeface="Times New Roman" panose="02020603050405020304" pitchFamily="18" charset="0"/>
                        </a:rPr>
                        <a:t>A lossless to near-lossless standard for continuous-tone images.</a:t>
                      </a:r>
                      <a:endParaRPr lang="en-SG"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extLst>
                  <a:ext uri="{0D108BD9-81ED-4DB2-BD59-A6C34878D82A}">
                    <a16:rowId xmlns:a16="http://schemas.microsoft.com/office/drawing/2014/main" val="532527532"/>
                  </a:ext>
                </a:extLst>
              </a:tr>
              <a:tr h="1147878">
                <a:tc>
                  <a:txBody>
                    <a:bodyPr/>
                    <a:lstStyle/>
                    <a:p>
                      <a:pPr>
                        <a:spcAft>
                          <a:spcPts val="0"/>
                        </a:spcAft>
                      </a:pPr>
                      <a:r>
                        <a:rPr lang="en-US" sz="2200" u="sng" dirty="0">
                          <a:effectLst/>
                          <a:latin typeface="Times New Roman" panose="02020603050405020304" pitchFamily="18" charset="0"/>
                          <a:cs typeface="Times New Roman" panose="02020603050405020304" pitchFamily="18" charset="0"/>
                        </a:rPr>
                        <a:t>JPEG-2000</a:t>
                      </a:r>
                      <a:endParaRPr lang="en-SG"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tc>
                  <a:txBody>
                    <a:bodyPr/>
                    <a:lstStyle/>
                    <a:p>
                      <a:pPr>
                        <a:spcAft>
                          <a:spcPts val="0"/>
                        </a:spcAft>
                      </a:pPr>
                      <a:r>
                        <a:rPr lang="en-US" sz="2200" dirty="0">
                          <a:effectLst/>
                          <a:latin typeface="Times New Roman" panose="02020603050405020304" pitchFamily="18" charset="0"/>
                          <a:cs typeface="Times New Roman" panose="02020603050405020304" pitchFamily="18" charset="0"/>
                        </a:rPr>
                        <a:t>Arithmetic coding and quantized discrete wavelet transform (DWT) are used. The compression can be lossy or lossless.</a:t>
                      </a:r>
                      <a:endParaRPr lang="en-SG"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602" marR="66602" marT="0" marB="0"/>
                </a:tc>
                <a:extLst>
                  <a:ext uri="{0D108BD9-81ED-4DB2-BD59-A6C34878D82A}">
                    <a16:rowId xmlns:a16="http://schemas.microsoft.com/office/drawing/2014/main" val="3839207918"/>
                  </a:ext>
                </a:extLst>
              </a:tr>
            </a:tbl>
          </a:graphicData>
        </a:graphic>
      </p:graphicFrame>
      <p:pic>
        <p:nvPicPr>
          <p:cNvPr id="4" name="60968704">
            <a:hlinkClick r:id="" action="ppaction://media"/>
            <a:extLst>
              <a:ext uri="{FF2B5EF4-FFF2-40B4-BE49-F238E27FC236}">
                <a16:creationId xmlns:a16="http://schemas.microsoft.com/office/drawing/2014/main" id="{F643D442-890F-448A-B4FC-FB1FB6DF4A8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543800" y="855663"/>
            <a:ext cx="487363" cy="487362"/>
          </a:xfrm>
          <a:prstGeom prst="rect">
            <a:avLst/>
          </a:prstGeom>
        </p:spPr>
      </p:pic>
    </p:spTree>
    <p:custDataLst>
      <p:tags r:id="rId1"/>
    </p:custDataLst>
    <p:extLst>
      <p:ext uri="{BB962C8B-B14F-4D97-AF65-F5344CB8AC3E}">
        <p14:creationId xmlns:p14="http://schemas.microsoft.com/office/powerpoint/2010/main" val="131463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7"/>
            <a:ext cx="8409333" cy="1132370"/>
          </a:xfrm>
        </p:spPr>
        <p:txBody>
          <a:bodyPr>
            <a:normAutofit/>
          </a:bodyPr>
          <a:lstStyle/>
          <a:p>
            <a:r>
              <a:rPr lang="en-IN" sz="3600" b="1" dirty="0"/>
              <a:t>Internationally sanctioned video compression standards</a:t>
            </a:r>
            <a:endParaRPr lang="en-SG" sz="3600" b="1"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53</a:t>
            </a:fld>
            <a:endParaRPr lang="en-SG"/>
          </a:p>
        </p:txBody>
      </p:sp>
      <p:graphicFrame>
        <p:nvGraphicFramePr>
          <p:cNvPr id="5" name="Table 4"/>
          <p:cNvGraphicFramePr>
            <a:graphicFrameLocks noGrp="1"/>
          </p:cNvGraphicFramePr>
          <p:nvPr>
            <p:extLst>
              <p:ext uri="{D42A27DB-BD31-4B8C-83A1-F6EECF244321}">
                <p14:modId xmlns:p14="http://schemas.microsoft.com/office/powerpoint/2010/main" val="4269265977"/>
              </p:ext>
            </p:extLst>
          </p:nvPr>
        </p:nvGraphicFramePr>
        <p:xfrm>
          <a:off x="183326" y="1524704"/>
          <a:ext cx="7303324" cy="5196772"/>
        </p:xfrm>
        <a:graphic>
          <a:graphicData uri="http://schemas.openxmlformats.org/drawingml/2006/table">
            <a:tbl>
              <a:tblPr firstRow="1" firstCol="1" bandRow="1">
                <a:tableStyleId>{5C22544A-7EE6-4342-B048-85BDC9FD1C3A}</a:tableStyleId>
              </a:tblPr>
              <a:tblGrid>
                <a:gridCol w="2717932">
                  <a:extLst>
                    <a:ext uri="{9D8B030D-6E8A-4147-A177-3AD203B41FA5}">
                      <a16:colId xmlns:a16="http://schemas.microsoft.com/office/drawing/2014/main" val="4224976515"/>
                    </a:ext>
                  </a:extLst>
                </a:gridCol>
                <a:gridCol w="4585392">
                  <a:extLst>
                    <a:ext uri="{9D8B030D-6E8A-4147-A177-3AD203B41FA5}">
                      <a16:colId xmlns:a16="http://schemas.microsoft.com/office/drawing/2014/main" val="3902474726"/>
                    </a:ext>
                  </a:extLst>
                </a:gridCol>
              </a:tblGrid>
              <a:tr h="381647">
                <a:tc>
                  <a:txBody>
                    <a:bodyPr/>
                    <a:lstStyle/>
                    <a:p>
                      <a:pPr>
                        <a:spcAft>
                          <a:spcPts val="0"/>
                        </a:spcAft>
                      </a:pPr>
                      <a:r>
                        <a:rPr lang="en-US" sz="2400" dirty="0">
                          <a:effectLst/>
                        </a:rPr>
                        <a:t>Name</a:t>
                      </a:r>
                      <a:endParaRPr lang="en-SG"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US" sz="2400" dirty="0">
                          <a:effectLst/>
                        </a:rPr>
                        <a:t>Description</a:t>
                      </a:r>
                      <a:endParaRPr lang="en-SG"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15210420"/>
                  </a:ext>
                </a:extLst>
              </a:tr>
              <a:tr h="1144941">
                <a:tc>
                  <a:txBody>
                    <a:bodyPr/>
                    <a:lstStyle/>
                    <a:p>
                      <a:pPr>
                        <a:spcAft>
                          <a:spcPts val="0"/>
                        </a:spcAft>
                      </a:pPr>
                      <a:r>
                        <a:rPr lang="en-US" sz="2400" dirty="0">
                          <a:effectLst/>
                        </a:rPr>
                        <a:t>MPEG-1</a:t>
                      </a:r>
                      <a:endParaRPr lang="en-SG"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SG" sz="2400" dirty="0">
                          <a:effectLst/>
                        </a:rPr>
                        <a:t>Audio/video standards designed for digital storage media (such as an </a:t>
                      </a:r>
                      <a:r>
                        <a:rPr lang="en-SG" sz="2400" u="sng" dirty="0">
                          <a:effectLst/>
                        </a:rPr>
                        <a:t>MP3</a:t>
                      </a:r>
                      <a:r>
                        <a:rPr lang="en-SG" sz="2400" dirty="0">
                          <a:effectLst/>
                        </a:rPr>
                        <a:t> file).</a:t>
                      </a:r>
                      <a:endParaRPr lang="en-SG"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46337843"/>
                  </a:ext>
                </a:extLst>
              </a:tr>
              <a:tr h="1496981">
                <a:tc>
                  <a:txBody>
                    <a:bodyPr/>
                    <a:lstStyle/>
                    <a:p>
                      <a:pPr>
                        <a:spcAft>
                          <a:spcPts val="0"/>
                        </a:spcAft>
                      </a:pPr>
                      <a:r>
                        <a:rPr lang="en-US" sz="2400" dirty="0">
                          <a:effectLst/>
                        </a:rPr>
                        <a:t>MPEG-2</a:t>
                      </a:r>
                      <a:endParaRPr lang="en-SG"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SG" sz="2400" dirty="0">
                          <a:effectLst/>
                        </a:rPr>
                        <a:t>Standards for digital television and </a:t>
                      </a:r>
                      <a:r>
                        <a:rPr lang="en-SG" sz="2400" u="sng" dirty="0">
                          <a:effectLst/>
                        </a:rPr>
                        <a:t>DVD</a:t>
                      </a:r>
                      <a:r>
                        <a:rPr lang="en-SG" sz="2400" dirty="0">
                          <a:effectLst/>
                        </a:rPr>
                        <a:t> video. Higher data rates for high-quality video</a:t>
                      </a:r>
                      <a:endParaRPr lang="en-SG"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62994708"/>
                  </a:ext>
                </a:extLst>
              </a:tr>
              <a:tr h="1144941">
                <a:tc>
                  <a:txBody>
                    <a:bodyPr/>
                    <a:lstStyle/>
                    <a:p>
                      <a:pPr>
                        <a:spcAft>
                          <a:spcPts val="0"/>
                        </a:spcAft>
                      </a:pPr>
                      <a:r>
                        <a:rPr lang="en-US" sz="2400">
                          <a:effectLst/>
                        </a:rPr>
                        <a:t>MPEG-4</a:t>
                      </a:r>
                      <a:endParaRPr lang="en-SG"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SG" sz="2400">
                          <a:effectLst/>
                        </a:rPr>
                        <a:t>Multimedia standards for the computers, mobile devices, and the web</a:t>
                      </a:r>
                      <a:endParaRPr lang="en-SG"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77157947"/>
                  </a:ext>
                </a:extLst>
              </a:tr>
              <a:tr h="1028262">
                <a:tc>
                  <a:txBody>
                    <a:bodyPr/>
                    <a:lstStyle/>
                    <a:p>
                      <a:pPr>
                        <a:spcAft>
                          <a:spcPts val="0"/>
                        </a:spcAft>
                      </a:pPr>
                      <a:r>
                        <a:rPr lang="en-US" sz="2400">
                          <a:effectLst/>
                        </a:rPr>
                        <a:t>MPEG-7</a:t>
                      </a:r>
                      <a:endParaRPr lang="en-SG"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a:spcAft>
                          <a:spcPts val="0"/>
                        </a:spcAft>
                      </a:pPr>
                      <a:r>
                        <a:rPr lang="en-SG" sz="2400" dirty="0">
                          <a:effectLst/>
                        </a:rPr>
                        <a:t>Standards for the description and search of multimedia content</a:t>
                      </a:r>
                      <a:endParaRPr lang="en-SG"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60895677"/>
                  </a:ext>
                </a:extLst>
              </a:tr>
            </a:tbl>
          </a:graphicData>
        </a:graphic>
      </p:graphicFrame>
      <p:pic>
        <p:nvPicPr>
          <p:cNvPr id="4" name="60968707">
            <a:hlinkClick r:id="" action="ppaction://media"/>
            <a:extLst>
              <a:ext uri="{FF2B5EF4-FFF2-40B4-BE49-F238E27FC236}">
                <a16:creationId xmlns:a16="http://schemas.microsoft.com/office/drawing/2014/main" id="{F514A89E-45CC-4C9C-9E65-ABF3090E38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02600" y="6056313"/>
            <a:ext cx="487363" cy="487362"/>
          </a:xfrm>
          <a:prstGeom prst="rect">
            <a:avLst/>
          </a:prstGeom>
        </p:spPr>
      </p:pic>
    </p:spTree>
    <p:custDataLst>
      <p:tags r:id="rId1"/>
    </p:custDataLst>
    <p:extLst>
      <p:ext uri="{BB962C8B-B14F-4D97-AF65-F5344CB8AC3E}">
        <p14:creationId xmlns:p14="http://schemas.microsoft.com/office/powerpoint/2010/main" val="37842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341377"/>
            <a:ext cx="8965869" cy="1131164"/>
          </a:xfrm>
        </p:spPr>
        <p:txBody>
          <a:bodyPr>
            <a:normAutofit/>
          </a:bodyPr>
          <a:lstStyle/>
          <a:p>
            <a:r>
              <a:rPr lang="en-IN" sz="3600" b="1" dirty="0"/>
              <a:t>Popular image and video compression standards &amp; file formats</a:t>
            </a:r>
            <a:endParaRPr lang="en-SG" sz="3600" b="1" dirty="0"/>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54</a:t>
            </a:fld>
            <a:endParaRPr lang="en-SG"/>
          </a:p>
        </p:txBody>
      </p:sp>
      <p:pic>
        <p:nvPicPr>
          <p:cNvPr id="4" name="60969046">
            <a:hlinkClick r:id="" action="ppaction://media"/>
            <a:extLst>
              <a:ext uri="{FF2B5EF4-FFF2-40B4-BE49-F238E27FC236}">
                <a16:creationId xmlns:a16="http://schemas.microsoft.com/office/drawing/2014/main" id="{28590516-9428-4013-A663-1D74372E28C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70849" y="5748116"/>
            <a:ext cx="487363" cy="487363"/>
          </a:xfrm>
          <a:prstGeom prst="rect">
            <a:avLst/>
          </a:prstGeom>
        </p:spPr>
      </p:pic>
      <p:pic>
        <p:nvPicPr>
          <p:cNvPr id="9" name="Picture 8"/>
          <p:cNvPicPr>
            <a:picLocks noChangeAspect="1"/>
          </p:cNvPicPr>
          <p:nvPr/>
        </p:nvPicPr>
        <p:blipFill>
          <a:blip r:embed="rId7"/>
          <a:stretch>
            <a:fillRect/>
          </a:stretch>
        </p:blipFill>
        <p:spPr>
          <a:xfrm>
            <a:off x="690562" y="1472541"/>
            <a:ext cx="6777033" cy="4513922"/>
          </a:xfrm>
          <a:prstGeom prst="rect">
            <a:avLst/>
          </a:prstGeom>
        </p:spPr>
      </p:pic>
    </p:spTree>
    <p:custDataLst>
      <p:tags r:id="rId1"/>
    </p:custDataLst>
    <p:extLst>
      <p:ext uri="{BB962C8B-B14F-4D97-AF65-F5344CB8AC3E}">
        <p14:creationId xmlns:p14="http://schemas.microsoft.com/office/powerpoint/2010/main" val="149815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Discrete Cosine Transform</a:t>
            </a:r>
            <a:r>
              <a:rPr lang="en-SG" dirty="0"/>
              <a:t>, DCT</a:t>
            </a:r>
            <a:endParaRPr lang="en-SG" dirty="0">
              <a:solidFill>
                <a:srgbClr val="FF0000"/>
              </a:solidFill>
            </a:endParaRPr>
          </a:p>
        </p:txBody>
      </p:sp>
      <p:sp>
        <p:nvSpPr>
          <p:cNvPr id="4" name="Content Placeholder 3"/>
          <p:cNvSpPr>
            <a:spLocks noGrp="1"/>
          </p:cNvSpPr>
          <p:nvPr>
            <p:ph idx="1"/>
          </p:nvPr>
        </p:nvSpPr>
        <p:spPr/>
        <p:txBody>
          <a:bodyPr>
            <a:normAutofit fontScale="85000" lnSpcReduction="20000"/>
          </a:bodyPr>
          <a:lstStyle/>
          <a:p>
            <a:r>
              <a:rPr lang="en-SG" dirty="0"/>
              <a:t>In 1974, the Discrete Cosine Transform was developed by Ahmed, </a:t>
            </a:r>
            <a:r>
              <a:rPr lang="en-SG" dirty="0" err="1"/>
              <a:t>Natrajan</a:t>
            </a:r>
            <a:r>
              <a:rPr lang="en-SG" dirty="0"/>
              <a:t> and Rao.</a:t>
            </a:r>
          </a:p>
          <a:p>
            <a:r>
              <a:rPr lang="en-SG" dirty="0"/>
              <a:t>DCT is a core compression technology for JPEG (Joint Photo-graphic Experts Group) for still-image compression and MPEG (Motion Picture Experts Group) for video compression with compression ratio more than 15.</a:t>
            </a:r>
          </a:p>
          <a:p>
            <a:r>
              <a:rPr lang="en-SG" dirty="0"/>
              <a:t>The principle of the DCT is to transform the original image pixels to an identical number of DCT coefﬁcients.</a:t>
            </a:r>
          </a:p>
          <a:p>
            <a:r>
              <a:rPr lang="en-SG" dirty="0"/>
              <a:t>The DCT coefﬁcients have a nonuniform distribution of DC terms representing the average values, and AC terms representing ﬂuctuations. </a:t>
            </a:r>
          </a:p>
          <a:p>
            <a:r>
              <a:rPr lang="en-SG" dirty="0"/>
              <a:t>The coefficients with zero frequency is called the “DC coefficient” and the remaining 63 coefficients are called the “AC coefficients.</a:t>
            </a:r>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55</a:t>
            </a:fld>
            <a:endParaRPr lang="en-SG" dirty="0"/>
          </a:p>
        </p:txBody>
      </p:sp>
      <p:pic>
        <p:nvPicPr>
          <p:cNvPr id="5" name="60969056">
            <a:hlinkClick r:id="" action="ppaction://media"/>
            <a:extLst>
              <a:ext uri="{FF2B5EF4-FFF2-40B4-BE49-F238E27FC236}">
                <a16:creationId xmlns:a16="http://schemas.microsoft.com/office/drawing/2014/main" id="{E84F91E7-E81D-4918-A929-292C959C3A3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89900" y="6178550"/>
            <a:ext cx="487363" cy="487363"/>
          </a:xfrm>
          <a:prstGeom prst="rect">
            <a:avLst/>
          </a:prstGeom>
        </p:spPr>
      </p:pic>
    </p:spTree>
    <p:custDataLst>
      <p:tags r:id="rId1"/>
    </p:custDataLst>
    <p:extLst>
      <p:ext uri="{BB962C8B-B14F-4D97-AF65-F5344CB8AC3E}">
        <p14:creationId xmlns:p14="http://schemas.microsoft.com/office/powerpoint/2010/main" val="9793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8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b="1" dirty="0"/>
              <a:t>JPEG Compression</a:t>
            </a:r>
          </a:p>
        </p:txBody>
      </p:sp>
      <p:sp>
        <p:nvSpPr>
          <p:cNvPr id="3" name="Content Placeholder 2"/>
          <p:cNvSpPr>
            <a:spLocks noGrp="1"/>
          </p:cNvSpPr>
          <p:nvPr>
            <p:ph idx="1"/>
          </p:nvPr>
        </p:nvSpPr>
        <p:spPr>
          <a:xfrm>
            <a:off x="628650" y="1825625"/>
            <a:ext cx="7886700" cy="3899314"/>
          </a:xfrm>
        </p:spPr>
        <p:txBody>
          <a:bodyPr/>
          <a:lstStyle/>
          <a:p>
            <a:pPr marL="0" indent="0">
              <a:buNone/>
            </a:pPr>
            <a:r>
              <a:rPr lang="en-SG" dirty="0"/>
              <a:t>JPEG compression uses the 2D-DCT transform for both grayscale and </a:t>
            </a:r>
            <a:r>
              <a:rPr lang="en-SG" dirty="0" err="1"/>
              <a:t>color</a:t>
            </a:r>
            <a:r>
              <a:rPr lang="en-SG" dirty="0"/>
              <a:t> images in the YIQ </a:t>
            </a:r>
            <a:r>
              <a:rPr lang="en-SG" dirty="0" err="1"/>
              <a:t>color</a:t>
            </a:r>
            <a:r>
              <a:rPr lang="en-SG" dirty="0"/>
              <a:t> space. </a:t>
            </a:r>
          </a:p>
          <a:p>
            <a:pPr marL="0" indent="0">
              <a:buNone/>
            </a:pPr>
            <a:endParaRPr lang="en-SG" dirty="0"/>
          </a:p>
          <a:p>
            <a:pPr marL="0" indent="0">
              <a:buNone/>
            </a:pPr>
            <a:r>
              <a:rPr lang="en-SG" dirty="0"/>
              <a:t>JPEG uses different quality factors to normalize DCT coefﬁcients for the luminance(Y) channel and the chrominance (IQ) channels.</a:t>
            </a:r>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56</a:t>
            </a:fld>
            <a:endParaRPr lang="en-SG"/>
          </a:p>
        </p:txBody>
      </p:sp>
      <p:pic>
        <p:nvPicPr>
          <p:cNvPr id="5" name="60969136">
            <a:hlinkClick r:id="" action="ppaction://media"/>
            <a:extLst>
              <a:ext uri="{FF2B5EF4-FFF2-40B4-BE49-F238E27FC236}">
                <a16:creationId xmlns:a16="http://schemas.microsoft.com/office/drawing/2014/main" id="{E1756225-CE98-44A8-9827-1AFC25541D2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6888" y="6002338"/>
            <a:ext cx="487362" cy="487362"/>
          </a:xfrm>
          <a:prstGeom prst="rect">
            <a:avLst/>
          </a:prstGeom>
        </p:spPr>
      </p:pic>
    </p:spTree>
    <p:custDataLst>
      <p:tags r:id="rId1"/>
    </p:custDataLst>
    <p:extLst>
      <p:ext uri="{BB962C8B-B14F-4D97-AF65-F5344CB8AC3E}">
        <p14:creationId xmlns:p14="http://schemas.microsoft.com/office/powerpoint/2010/main" val="394230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05" y="365126"/>
            <a:ext cx="8906492" cy="1325563"/>
          </a:xfrm>
        </p:spPr>
        <p:txBody>
          <a:bodyPr>
            <a:normAutofit fontScale="90000"/>
          </a:bodyPr>
          <a:lstStyle/>
          <a:p>
            <a:r>
              <a:rPr lang="en-US" b="1" u="sng" dirty="0"/>
              <a:t>JPEG (</a:t>
            </a:r>
            <a:r>
              <a:rPr lang="en-US" u="sng" dirty="0"/>
              <a:t>Joint Photographic Experts Groups)</a:t>
            </a:r>
            <a:r>
              <a:rPr lang="en-SG" dirty="0"/>
              <a:t/>
            </a:r>
            <a:br>
              <a:rPr lang="en-SG" dirty="0"/>
            </a:br>
            <a:endParaRPr lang="en-SG" dirty="0"/>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57</a:t>
            </a:fld>
            <a:endParaRPr lang="en-SG"/>
          </a:p>
        </p:txBody>
      </p:sp>
      <p:pic>
        <p:nvPicPr>
          <p:cNvPr id="4" name="Picture 3"/>
          <p:cNvPicPr>
            <a:picLocks noChangeAspect="1"/>
          </p:cNvPicPr>
          <p:nvPr/>
        </p:nvPicPr>
        <p:blipFill>
          <a:blip r:embed="rId6"/>
          <a:stretch>
            <a:fillRect/>
          </a:stretch>
        </p:blipFill>
        <p:spPr>
          <a:xfrm>
            <a:off x="0" y="1997663"/>
            <a:ext cx="8903292" cy="1746415"/>
          </a:xfrm>
          <a:prstGeom prst="rect">
            <a:avLst/>
          </a:prstGeom>
        </p:spPr>
      </p:pic>
      <p:sp>
        <p:nvSpPr>
          <p:cNvPr id="5" name="Rectangle 4"/>
          <p:cNvSpPr/>
          <p:nvPr/>
        </p:nvSpPr>
        <p:spPr>
          <a:xfrm>
            <a:off x="2725577" y="4757827"/>
            <a:ext cx="4183389" cy="584775"/>
          </a:xfrm>
          <a:prstGeom prst="rect">
            <a:avLst/>
          </a:prstGeom>
        </p:spPr>
        <p:txBody>
          <a:bodyPr wrap="none">
            <a:spAutoFit/>
          </a:bodyPr>
          <a:lstStyle/>
          <a:p>
            <a:r>
              <a:rPr lang="en-SG" sz="3200" dirty="0"/>
              <a:t>Figure 9.2 JPEG Encoder</a:t>
            </a:r>
          </a:p>
        </p:txBody>
      </p:sp>
      <p:pic>
        <p:nvPicPr>
          <p:cNvPr id="6" name="60969143">
            <a:hlinkClick r:id="" action="ppaction://media"/>
            <a:extLst>
              <a:ext uri="{FF2B5EF4-FFF2-40B4-BE49-F238E27FC236}">
                <a16:creationId xmlns:a16="http://schemas.microsoft.com/office/drawing/2014/main" id="{DC7B38C8-4F0A-4870-BFE0-2563AC6480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939088" y="6042025"/>
            <a:ext cx="487362" cy="487363"/>
          </a:xfrm>
          <a:prstGeom prst="rect">
            <a:avLst/>
          </a:prstGeom>
        </p:spPr>
      </p:pic>
    </p:spTree>
    <p:custDataLst>
      <p:tags r:id="rId1"/>
    </p:custDataLst>
    <p:extLst>
      <p:ext uri="{BB962C8B-B14F-4D97-AF65-F5344CB8AC3E}">
        <p14:creationId xmlns:p14="http://schemas.microsoft.com/office/powerpoint/2010/main" val="5916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830" y="0"/>
            <a:ext cx="8277844" cy="1325563"/>
          </a:xfrm>
        </p:spPr>
        <p:txBody>
          <a:bodyPr>
            <a:normAutofit/>
          </a:bodyPr>
          <a:lstStyle/>
          <a:p>
            <a:r>
              <a:rPr lang="en-SG" u="sng" dirty="0"/>
              <a:t>4 </a:t>
            </a:r>
            <a:r>
              <a:rPr lang="en-US" u="sng" dirty="0"/>
              <a:t>Important building blocks of JPEG</a:t>
            </a:r>
            <a:endParaRPr lang="en-SG" dirty="0"/>
          </a:p>
        </p:txBody>
      </p:sp>
      <p:sp>
        <p:nvSpPr>
          <p:cNvPr id="3" name="Content Placeholder 2"/>
          <p:cNvSpPr>
            <a:spLocks noGrp="1"/>
          </p:cNvSpPr>
          <p:nvPr>
            <p:ph idx="1"/>
          </p:nvPr>
        </p:nvSpPr>
        <p:spPr>
          <a:xfrm>
            <a:off x="160687" y="1116279"/>
            <a:ext cx="8864560" cy="5082639"/>
          </a:xfrm>
        </p:spPr>
        <p:txBody>
          <a:bodyPr>
            <a:normAutofit fontScale="70000" lnSpcReduction="20000"/>
          </a:bodyPr>
          <a:lstStyle/>
          <a:p>
            <a:pPr lvl="0"/>
            <a:r>
              <a:rPr lang="en-US" sz="3400" dirty="0">
                <a:latin typeface="Times New Roman" panose="02020603050405020304" pitchFamily="18" charset="0"/>
                <a:cs typeface="Times New Roman" panose="02020603050405020304" pitchFamily="18" charset="0"/>
              </a:rPr>
              <a:t>Image/Block Preparation - Partitioning of input images into 8x8 sub-block of pixels.</a:t>
            </a:r>
            <a:endParaRPr lang="en-SG" sz="3400" dirty="0">
              <a:latin typeface="Times New Roman" panose="02020603050405020304" pitchFamily="18" charset="0"/>
              <a:cs typeface="Times New Roman" panose="02020603050405020304" pitchFamily="18" charset="0"/>
            </a:endParaRPr>
          </a:p>
          <a:p>
            <a:r>
              <a:rPr lang="en-US" sz="3400" dirty="0">
                <a:latin typeface="Times New Roman" panose="02020603050405020304" pitchFamily="18" charset="0"/>
                <a:cs typeface="Times New Roman" panose="02020603050405020304" pitchFamily="18" charset="0"/>
              </a:rPr>
              <a:t> </a:t>
            </a:r>
            <a:endParaRPr lang="en-SG" sz="3400" dirty="0">
              <a:latin typeface="Times New Roman" panose="02020603050405020304" pitchFamily="18" charset="0"/>
              <a:cs typeface="Times New Roman" panose="02020603050405020304" pitchFamily="18" charset="0"/>
            </a:endParaRPr>
          </a:p>
          <a:p>
            <a:pPr lvl="0"/>
            <a:r>
              <a:rPr lang="en-US" sz="3400" dirty="0">
                <a:latin typeface="Times New Roman" panose="02020603050405020304" pitchFamily="18" charset="0"/>
                <a:cs typeface="Times New Roman" panose="02020603050405020304" pitchFamily="18" charset="0"/>
              </a:rPr>
              <a:t>Forward Discrete Cosine Transform, FDCT - Perform FDCT which lays the foundation for achieving data compression by concentrating most of the signal in the lower spatial frequencies. The coefficient with zero frequency in both dimensions is called the “DC coefficient: and the remaining 63 coefficients are called the “AC coefficients”.</a:t>
            </a:r>
            <a:endParaRPr lang="en-SG" sz="3400" dirty="0">
              <a:latin typeface="Times New Roman" panose="02020603050405020304" pitchFamily="18" charset="0"/>
              <a:cs typeface="Times New Roman" panose="02020603050405020304" pitchFamily="18" charset="0"/>
            </a:endParaRPr>
          </a:p>
          <a:p>
            <a:r>
              <a:rPr lang="en-US" sz="3400" dirty="0">
                <a:latin typeface="Times New Roman" panose="02020603050405020304" pitchFamily="18" charset="0"/>
                <a:cs typeface="Times New Roman" panose="02020603050405020304" pitchFamily="18" charset="0"/>
              </a:rPr>
              <a:t> </a:t>
            </a:r>
            <a:endParaRPr lang="en-SG" sz="3400" dirty="0">
              <a:latin typeface="Times New Roman" panose="02020603050405020304" pitchFamily="18" charset="0"/>
              <a:cs typeface="Times New Roman" panose="02020603050405020304" pitchFamily="18" charset="0"/>
            </a:endParaRPr>
          </a:p>
          <a:p>
            <a:pPr lvl="0"/>
            <a:r>
              <a:rPr lang="en-US" sz="3400" dirty="0">
                <a:latin typeface="Times New Roman" panose="02020603050405020304" pitchFamily="18" charset="0"/>
                <a:cs typeface="Times New Roman" panose="02020603050405020304" pitchFamily="18" charset="0"/>
              </a:rPr>
              <a:t>Quantization– quantized using uniform quantization tables based upon psych visual experiments.</a:t>
            </a:r>
            <a:endParaRPr lang="en-SG" sz="3400" dirty="0">
              <a:latin typeface="Times New Roman" panose="02020603050405020304" pitchFamily="18" charset="0"/>
              <a:cs typeface="Times New Roman" panose="02020603050405020304" pitchFamily="18" charset="0"/>
            </a:endParaRPr>
          </a:p>
          <a:p>
            <a:r>
              <a:rPr lang="en-US" sz="3400" dirty="0">
                <a:latin typeface="Times New Roman" panose="02020603050405020304" pitchFamily="18" charset="0"/>
                <a:cs typeface="Times New Roman" panose="02020603050405020304" pitchFamily="18" charset="0"/>
              </a:rPr>
              <a:t> </a:t>
            </a:r>
            <a:endParaRPr lang="en-SG" sz="3400" dirty="0">
              <a:latin typeface="Times New Roman" panose="02020603050405020304" pitchFamily="18" charset="0"/>
              <a:cs typeface="Times New Roman" panose="02020603050405020304" pitchFamily="18" charset="0"/>
            </a:endParaRPr>
          </a:p>
          <a:p>
            <a:pPr lvl="0"/>
            <a:r>
              <a:rPr lang="en-US" sz="3400" dirty="0">
                <a:latin typeface="Times New Roman" panose="02020603050405020304" pitchFamily="18" charset="0"/>
                <a:cs typeface="Times New Roman" panose="02020603050405020304" pitchFamily="18" charset="0"/>
              </a:rPr>
              <a:t>Entropy Encoding - Zigzag – the scan is based upon that most of the high-frequency coefficients are zero. Encoding – uses Run length coding to generate intermediate sequence, and then Huffman coded for transmission or storage.</a:t>
            </a:r>
            <a:endParaRPr lang="en-SG" sz="3400"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58</a:t>
            </a:fld>
            <a:endParaRPr lang="en-SG"/>
          </a:p>
        </p:txBody>
      </p:sp>
      <p:pic>
        <p:nvPicPr>
          <p:cNvPr id="5" name="60969152">
            <a:hlinkClick r:id="" action="ppaction://media"/>
            <a:extLst>
              <a:ext uri="{FF2B5EF4-FFF2-40B4-BE49-F238E27FC236}">
                <a16:creationId xmlns:a16="http://schemas.microsoft.com/office/drawing/2014/main" id="{4EBA06F5-EA0D-4B98-AA5A-70184D2367F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94650" y="6002338"/>
            <a:ext cx="487363" cy="487362"/>
          </a:xfrm>
          <a:prstGeom prst="rect">
            <a:avLst/>
          </a:prstGeom>
        </p:spPr>
      </p:pic>
    </p:spTree>
    <p:custDataLst>
      <p:tags r:id="rId1"/>
    </p:custDataLst>
    <p:extLst>
      <p:ext uri="{BB962C8B-B14F-4D97-AF65-F5344CB8AC3E}">
        <p14:creationId xmlns:p14="http://schemas.microsoft.com/office/powerpoint/2010/main" val="88972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Zig-Zag Sequence</a:t>
            </a:r>
            <a:r>
              <a:rPr lang="en-SG" dirty="0"/>
              <a:t/>
            </a:r>
            <a:br>
              <a:rPr lang="en-SG" dirty="0"/>
            </a:br>
            <a:endParaRPr lang="en-SG" dirty="0"/>
          </a:p>
        </p:txBody>
      </p:sp>
      <p:sp>
        <p:nvSpPr>
          <p:cNvPr id="12" name="Footer Placeholder 11"/>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59</a:t>
            </a:fld>
            <a:endParaRPr lang="en-SG"/>
          </a:p>
        </p:txBody>
      </p:sp>
      <p:pic>
        <p:nvPicPr>
          <p:cNvPr id="4" name="image23.png" descr="2009-05-11_202456"/>
          <p:cNvPicPr/>
          <p:nvPr/>
        </p:nvPicPr>
        <p:blipFill>
          <a:blip r:embed="rId6" cstate="print">
            <a:extLst>
              <a:ext uri="{28A0092B-C50C-407E-A947-70E740481C1C}">
                <a14:useLocalDpi xmlns:a14="http://schemas.microsoft.com/office/drawing/2010/main" val="0"/>
              </a:ext>
            </a:extLst>
          </a:blip>
          <a:srcRect/>
          <a:stretch>
            <a:fillRect/>
          </a:stretch>
        </p:blipFill>
        <p:spPr>
          <a:xfrm>
            <a:off x="2304596" y="2196893"/>
            <a:ext cx="4153353" cy="3479511"/>
          </a:xfrm>
          <a:prstGeom prst="rect">
            <a:avLst/>
          </a:prstGeom>
          <a:ln/>
        </p:spPr>
      </p:pic>
      <p:cxnSp>
        <p:nvCxnSpPr>
          <p:cNvPr id="6" name="Straight Arrow Connector 5"/>
          <p:cNvCxnSpPr/>
          <p:nvPr/>
        </p:nvCxnSpPr>
        <p:spPr>
          <a:xfrm>
            <a:off x="2250765" y="1884414"/>
            <a:ext cx="4156364" cy="35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196935" y="1925978"/>
            <a:ext cx="107661" cy="36554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004456" y="1376656"/>
            <a:ext cx="2183418" cy="369332"/>
          </a:xfrm>
          <a:prstGeom prst="rect">
            <a:avLst/>
          </a:prstGeom>
          <a:noFill/>
        </p:spPr>
        <p:txBody>
          <a:bodyPr wrap="none" rtlCol="0">
            <a:spAutoFit/>
          </a:bodyPr>
          <a:lstStyle/>
          <a:p>
            <a:r>
              <a:rPr lang="en-SG" dirty="0"/>
              <a:t>Horizontal Frequency</a:t>
            </a:r>
          </a:p>
        </p:txBody>
      </p:sp>
      <p:sp>
        <p:nvSpPr>
          <p:cNvPr id="10" name="TextBox 9"/>
          <p:cNvSpPr txBox="1"/>
          <p:nvPr/>
        </p:nvSpPr>
        <p:spPr>
          <a:xfrm rot="16200000">
            <a:off x="576524" y="3583488"/>
            <a:ext cx="1976438" cy="369332"/>
          </a:xfrm>
          <a:prstGeom prst="rect">
            <a:avLst/>
          </a:prstGeom>
          <a:noFill/>
        </p:spPr>
        <p:txBody>
          <a:bodyPr wrap="none" rtlCol="0">
            <a:spAutoFit/>
          </a:bodyPr>
          <a:lstStyle/>
          <a:p>
            <a:r>
              <a:rPr lang="en-SG" dirty="0"/>
              <a:t>Vertical  Frequency</a:t>
            </a:r>
          </a:p>
        </p:txBody>
      </p:sp>
      <p:sp>
        <p:nvSpPr>
          <p:cNvPr id="5" name="Rectangle 4"/>
          <p:cNvSpPr/>
          <p:nvPr/>
        </p:nvSpPr>
        <p:spPr>
          <a:xfrm>
            <a:off x="5664248" y="5647045"/>
            <a:ext cx="2851102" cy="369332"/>
          </a:xfrm>
          <a:prstGeom prst="rect">
            <a:avLst/>
          </a:prstGeom>
        </p:spPr>
        <p:txBody>
          <a:bodyPr wrap="none">
            <a:spAutoFit/>
          </a:bodyPr>
          <a:lstStyle/>
          <a:p>
            <a:r>
              <a:rPr lang="en-SG" dirty="0"/>
              <a:t>Figure 9.4  Zig-Zag Sequence</a:t>
            </a:r>
          </a:p>
        </p:txBody>
      </p:sp>
      <p:sp>
        <p:nvSpPr>
          <p:cNvPr id="7" name="Rectangle 6"/>
          <p:cNvSpPr/>
          <p:nvPr/>
        </p:nvSpPr>
        <p:spPr>
          <a:xfrm>
            <a:off x="285751" y="5499944"/>
            <a:ext cx="4572000" cy="923330"/>
          </a:xfrm>
          <a:prstGeom prst="rect">
            <a:avLst/>
          </a:prstGeom>
        </p:spPr>
        <p:txBody>
          <a:bodyPr>
            <a:spAutoFit/>
          </a:bodyPr>
          <a:lstStyle/>
          <a:p>
            <a:r>
              <a:rPr lang="en-GB" dirty="0"/>
              <a:t>Efficient encoding of the position of non-zero transform  coefficients: zig-zag-scan + run-level-coding</a:t>
            </a:r>
          </a:p>
        </p:txBody>
      </p:sp>
      <p:pic>
        <p:nvPicPr>
          <p:cNvPr id="11" name="60969160">
            <a:hlinkClick r:id="" action="ppaction://media"/>
            <a:extLst>
              <a:ext uri="{FF2B5EF4-FFF2-40B4-BE49-F238E27FC236}">
                <a16:creationId xmlns:a16="http://schemas.microsoft.com/office/drawing/2014/main" id="{15830001-E7CE-4426-98F8-D9547701F1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775575" y="6069013"/>
            <a:ext cx="487363" cy="487362"/>
          </a:xfrm>
          <a:prstGeom prst="rect">
            <a:avLst/>
          </a:prstGeom>
        </p:spPr>
      </p:pic>
    </p:spTree>
    <p:custDataLst>
      <p:tags r:id="rId1"/>
    </p:custDataLst>
    <p:extLst>
      <p:ext uri="{BB962C8B-B14F-4D97-AF65-F5344CB8AC3E}">
        <p14:creationId xmlns:p14="http://schemas.microsoft.com/office/powerpoint/2010/main" val="36041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“Digital” World</a:t>
            </a:r>
          </a:p>
        </p:txBody>
      </p:sp>
      <p:sp>
        <p:nvSpPr>
          <p:cNvPr id="3" name="Content Placeholder 2"/>
          <p:cNvSpPr>
            <a:spLocks noGrp="1"/>
          </p:cNvSpPr>
          <p:nvPr>
            <p:ph idx="1"/>
          </p:nvPr>
        </p:nvSpPr>
        <p:spPr/>
        <p:txBody>
          <a:bodyPr>
            <a:normAutofit fontScale="70000" lnSpcReduction="20000"/>
          </a:bodyPr>
          <a:lstStyle/>
          <a:p>
            <a:r>
              <a:rPr lang="en-SG" sz="4800" dirty="0"/>
              <a:t>Explosive Digital DATA!</a:t>
            </a:r>
          </a:p>
          <a:p>
            <a:r>
              <a:rPr lang="en-SG" sz="4800" dirty="0"/>
              <a:t>Uncompressed video &gt;20 Mbytes just for 1s</a:t>
            </a:r>
          </a:p>
          <a:p>
            <a:r>
              <a:rPr lang="en-SG" sz="4800" dirty="0"/>
              <a:t>How about biomedical images with higher-resolutions</a:t>
            </a:r>
          </a:p>
          <a:p>
            <a:r>
              <a:rPr lang="en-SG" sz="4800" dirty="0"/>
              <a:t>Internet of Things, Satellite Imagery, Geographical Information Systems, Wireless Sensor Networks, Virtual Reality</a:t>
            </a:r>
          </a:p>
          <a:p>
            <a:r>
              <a:rPr lang="en-SG" sz="4800" dirty="0"/>
              <a:t>Mobile communications</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solidFill>
                  <a:prstClr val="black">
                    <a:tint val="75000"/>
                  </a:prstClr>
                </a:solidFill>
              </a:rPr>
              <a:pPr/>
              <a:t>6</a:t>
            </a:fld>
            <a:endParaRPr lang="en-SG">
              <a:solidFill>
                <a:prstClr val="black">
                  <a:tint val="75000"/>
                </a:prstClr>
              </a:solidFill>
            </a:endParaRPr>
          </a:p>
        </p:txBody>
      </p:sp>
      <p:pic>
        <p:nvPicPr>
          <p:cNvPr id="5" name="60967063">
            <a:hlinkClick r:id="" action="ppaction://media"/>
            <a:extLst>
              <a:ext uri="{FF2B5EF4-FFF2-40B4-BE49-F238E27FC236}">
                <a16:creationId xmlns:a16="http://schemas.microsoft.com/office/drawing/2014/main" id="{01F01C53-9AC9-4131-84BA-860897AFCA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253413" y="5865813"/>
            <a:ext cx="487362" cy="487362"/>
          </a:xfrm>
          <a:prstGeom prst="rect">
            <a:avLst/>
          </a:prstGeom>
        </p:spPr>
      </p:pic>
    </p:spTree>
    <p:custDataLst>
      <p:tags r:id="rId1"/>
    </p:custDataLst>
    <p:extLst>
      <p:ext uri="{BB962C8B-B14F-4D97-AF65-F5344CB8AC3E}">
        <p14:creationId xmlns:p14="http://schemas.microsoft.com/office/powerpoint/2010/main" val="363173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Rectangle 561"/>
          <p:cNvSpPr/>
          <p:nvPr/>
        </p:nvSpPr>
        <p:spPr>
          <a:xfrm>
            <a:off x="95271" y="1236637"/>
            <a:ext cx="1742722" cy="12227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object 130"/>
          <p:cNvSpPr/>
          <p:nvPr/>
        </p:nvSpPr>
        <p:spPr>
          <a:xfrm>
            <a:off x="1898096" y="1848643"/>
            <a:ext cx="572689" cy="128588"/>
          </a:xfrm>
          <a:prstGeom prst="rect">
            <a:avLst/>
          </a:prstGeom>
          <a:blipFill>
            <a:blip r:embed="rId6" cstate="print"/>
            <a:stretch>
              <a:fillRect/>
            </a:stretch>
          </a:blipFill>
        </p:spPr>
        <p:txBody>
          <a:bodyPr wrap="square" lIns="0" tIns="0" rIns="0" bIns="0" rtlCol="0"/>
          <a:lstStyle/>
          <a:p>
            <a:endParaRPr/>
          </a:p>
        </p:txBody>
      </p:sp>
      <p:sp>
        <p:nvSpPr>
          <p:cNvPr id="131" name="object 131"/>
          <p:cNvSpPr txBox="1"/>
          <p:nvPr/>
        </p:nvSpPr>
        <p:spPr>
          <a:xfrm>
            <a:off x="1910064" y="1537157"/>
            <a:ext cx="502555" cy="259686"/>
          </a:xfrm>
          <a:prstGeom prst="rect">
            <a:avLst/>
          </a:prstGeom>
        </p:spPr>
        <p:txBody>
          <a:bodyPr vert="horz" wrap="square" lIns="0" tIns="13335" rIns="0" bIns="0" rtlCol="0">
            <a:spAutoFit/>
          </a:bodyPr>
          <a:lstStyle/>
          <a:p>
            <a:pPr marL="12700">
              <a:lnSpc>
                <a:spcPct val="100000"/>
              </a:lnSpc>
              <a:spcBef>
                <a:spcPts val="105"/>
              </a:spcBef>
            </a:pPr>
            <a:r>
              <a:rPr sz="1600" spc="-10" dirty="0">
                <a:latin typeface="Arial"/>
                <a:cs typeface="Arial"/>
              </a:rPr>
              <a:t>DCT</a:t>
            </a:r>
            <a:endParaRPr sz="1600" dirty="0">
              <a:latin typeface="Arial"/>
              <a:cs typeface="Arial"/>
            </a:endParaRPr>
          </a:p>
        </p:txBody>
      </p:sp>
      <p:sp>
        <p:nvSpPr>
          <p:cNvPr id="132" name="object 132"/>
          <p:cNvSpPr txBox="1"/>
          <p:nvPr/>
        </p:nvSpPr>
        <p:spPr>
          <a:xfrm>
            <a:off x="188563" y="1237294"/>
            <a:ext cx="1386122" cy="629018"/>
          </a:xfrm>
          <a:prstGeom prst="rect">
            <a:avLst/>
          </a:prstGeom>
        </p:spPr>
        <p:txBody>
          <a:bodyPr vert="horz" wrap="square" lIns="0" tIns="13335" rIns="0" bIns="0" rtlCol="0">
            <a:spAutoFit/>
          </a:bodyPr>
          <a:lstStyle/>
          <a:p>
            <a:pPr algn="ctr">
              <a:lnSpc>
                <a:spcPct val="100000"/>
              </a:lnSpc>
              <a:spcBef>
                <a:spcPts val="105"/>
              </a:spcBef>
            </a:pPr>
            <a:r>
              <a:rPr sz="2000" dirty="0">
                <a:latin typeface="Arial"/>
                <a:cs typeface="Arial"/>
              </a:rPr>
              <a:t>Original</a:t>
            </a:r>
            <a:r>
              <a:rPr sz="2000" spc="-95" dirty="0">
                <a:latin typeface="Arial"/>
                <a:cs typeface="Arial"/>
              </a:rPr>
              <a:t> </a:t>
            </a:r>
            <a:r>
              <a:rPr sz="2000" spc="-5" dirty="0">
                <a:latin typeface="Arial"/>
                <a:cs typeface="Arial"/>
              </a:rPr>
              <a:t>8x8</a:t>
            </a:r>
            <a:endParaRPr sz="2000" dirty="0">
              <a:latin typeface="Arial"/>
              <a:cs typeface="Arial"/>
            </a:endParaRPr>
          </a:p>
          <a:p>
            <a:pPr algn="ctr">
              <a:lnSpc>
                <a:spcPct val="100000"/>
              </a:lnSpc>
            </a:pPr>
            <a:r>
              <a:rPr sz="2000" dirty="0">
                <a:latin typeface="Arial"/>
                <a:cs typeface="Arial"/>
              </a:rPr>
              <a:t>block</a:t>
            </a:r>
          </a:p>
        </p:txBody>
      </p:sp>
      <p:sp>
        <p:nvSpPr>
          <p:cNvPr id="133" name="object 133"/>
          <p:cNvSpPr/>
          <p:nvPr/>
        </p:nvSpPr>
        <p:spPr>
          <a:xfrm>
            <a:off x="4475162" y="1848643"/>
            <a:ext cx="362744" cy="128588"/>
          </a:xfrm>
          <a:prstGeom prst="rect">
            <a:avLst/>
          </a:prstGeom>
          <a:blipFill>
            <a:blip r:embed="rId7" cstate="print"/>
            <a:stretch>
              <a:fillRect/>
            </a:stretch>
          </a:blipFill>
        </p:spPr>
        <p:txBody>
          <a:bodyPr wrap="square" lIns="0" tIns="0" rIns="0" bIns="0" rtlCol="0"/>
          <a:lstStyle/>
          <a:p>
            <a:endParaRPr/>
          </a:p>
        </p:txBody>
      </p:sp>
      <p:sp>
        <p:nvSpPr>
          <p:cNvPr id="134" name="object 134"/>
          <p:cNvSpPr txBox="1"/>
          <p:nvPr/>
        </p:nvSpPr>
        <p:spPr>
          <a:xfrm>
            <a:off x="4528184" y="1553337"/>
            <a:ext cx="309722" cy="290464"/>
          </a:xfrm>
          <a:prstGeom prst="rect">
            <a:avLst/>
          </a:prstGeom>
        </p:spPr>
        <p:txBody>
          <a:bodyPr vert="horz" wrap="square" lIns="0" tIns="13335" rIns="0" bIns="0" rtlCol="0">
            <a:spAutoFit/>
          </a:bodyPr>
          <a:lstStyle/>
          <a:p>
            <a:pPr marL="12700">
              <a:lnSpc>
                <a:spcPct val="100000"/>
              </a:lnSpc>
              <a:spcBef>
                <a:spcPts val="105"/>
              </a:spcBef>
            </a:pPr>
            <a:r>
              <a:rPr dirty="0">
                <a:latin typeface="Arial"/>
                <a:cs typeface="Arial"/>
              </a:rPr>
              <a:t>Q</a:t>
            </a:r>
          </a:p>
        </p:txBody>
      </p:sp>
      <p:sp>
        <p:nvSpPr>
          <p:cNvPr id="214" name="object 214"/>
          <p:cNvSpPr/>
          <p:nvPr/>
        </p:nvSpPr>
        <p:spPr>
          <a:xfrm>
            <a:off x="2487049" y="1183887"/>
            <a:ext cx="2008544" cy="1560899"/>
          </a:xfrm>
          <a:custGeom>
            <a:avLst/>
            <a:gdLst/>
            <a:ahLst/>
            <a:cxnLst/>
            <a:rect l="l" t="t" r="r" b="b"/>
            <a:pathLst>
              <a:path w="482600" h="161925">
                <a:moveTo>
                  <a:pt x="482193" y="0"/>
                </a:moveTo>
                <a:lnTo>
                  <a:pt x="244538" y="0"/>
                </a:lnTo>
                <a:lnTo>
                  <a:pt x="237655" y="0"/>
                </a:lnTo>
                <a:lnTo>
                  <a:pt x="6883" y="0"/>
                </a:lnTo>
                <a:lnTo>
                  <a:pt x="0" y="0"/>
                </a:lnTo>
                <a:lnTo>
                  <a:pt x="0" y="114427"/>
                </a:lnTo>
                <a:lnTo>
                  <a:pt x="0" y="161391"/>
                </a:lnTo>
                <a:lnTo>
                  <a:pt x="237655" y="161391"/>
                </a:lnTo>
                <a:lnTo>
                  <a:pt x="244538" y="161391"/>
                </a:lnTo>
                <a:lnTo>
                  <a:pt x="482193" y="161391"/>
                </a:lnTo>
                <a:lnTo>
                  <a:pt x="482193" y="114427"/>
                </a:lnTo>
                <a:lnTo>
                  <a:pt x="482193" y="0"/>
                </a:lnTo>
                <a:close/>
              </a:path>
            </a:pathLst>
          </a:custGeom>
          <a:solidFill>
            <a:srgbClr val="FFE4CC"/>
          </a:solidFill>
        </p:spPr>
        <p:txBody>
          <a:bodyPr wrap="square" lIns="0" tIns="0" rIns="0" bIns="0" rtlCol="0"/>
          <a:lstStyle/>
          <a:p>
            <a:endParaRPr/>
          </a:p>
        </p:txBody>
      </p:sp>
      <p:sp>
        <p:nvSpPr>
          <p:cNvPr id="280" name="object 280"/>
          <p:cNvSpPr/>
          <p:nvPr/>
        </p:nvSpPr>
        <p:spPr>
          <a:xfrm>
            <a:off x="326627" y="1236637"/>
            <a:ext cx="3810" cy="3810"/>
          </a:xfrm>
          <a:custGeom>
            <a:avLst/>
            <a:gdLst/>
            <a:ahLst/>
            <a:cxnLst/>
            <a:rect l="l" t="t" r="r" b="b"/>
            <a:pathLst>
              <a:path w="3810" h="3809">
                <a:moveTo>
                  <a:pt x="0" y="0"/>
                </a:moveTo>
                <a:lnTo>
                  <a:pt x="3573" y="0"/>
                </a:lnTo>
              </a:path>
              <a:path w="3810" h="3809">
                <a:moveTo>
                  <a:pt x="0" y="0"/>
                </a:moveTo>
                <a:lnTo>
                  <a:pt x="0" y="3333"/>
                </a:lnTo>
              </a:path>
            </a:pathLst>
          </a:custGeom>
          <a:ln w="3175">
            <a:solidFill>
              <a:srgbClr val="000000"/>
            </a:solidFill>
          </a:ln>
        </p:spPr>
        <p:txBody>
          <a:bodyPr wrap="square" lIns="0" tIns="0" rIns="0" bIns="0" rtlCol="0"/>
          <a:lstStyle/>
          <a:p>
            <a:endParaRPr/>
          </a:p>
        </p:txBody>
      </p:sp>
      <p:sp>
        <p:nvSpPr>
          <p:cNvPr id="281" name="object 281"/>
          <p:cNvSpPr/>
          <p:nvPr/>
        </p:nvSpPr>
        <p:spPr>
          <a:xfrm>
            <a:off x="565708" y="1236637"/>
            <a:ext cx="3810" cy="3810"/>
          </a:xfrm>
          <a:custGeom>
            <a:avLst/>
            <a:gdLst/>
            <a:ahLst/>
            <a:cxnLst/>
            <a:rect l="l" t="t" r="r" b="b"/>
            <a:pathLst>
              <a:path w="3809" h="3809">
                <a:moveTo>
                  <a:pt x="0" y="0"/>
                </a:moveTo>
                <a:lnTo>
                  <a:pt x="3335" y="0"/>
                </a:lnTo>
              </a:path>
              <a:path w="3809" h="3809">
                <a:moveTo>
                  <a:pt x="0" y="0"/>
                </a:moveTo>
                <a:lnTo>
                  <a:pt x="0" y="3333"/>
                </a:lnTo>
              </a:path>
            </a:pathLst>
          </a:custGeom>
          <a:ln w="3175">
            <a:solidFill>
              <a:srgbClr val="000000"/>
            </a:solidFill>
          </a:ln>
        </p:spPr>
        <p:txBody>
          <a:bodyPr wrap="square" lIns="0" tIns="0" rIns="0" bIns="0" rtlCol="0"/>
          <a:lstStyle/>
          <a:p>
            <a:endParaRPr/>
          </a:p>
        </p:txBody>
      </p:sp>
      <p:sp>
        <p:nvSpPr>
          <p:cNvPr id="282" name="object 282"/>
          <p:cNvSpPr/>
          <p:nvPr/>
        </p:nvSpPr>
        <p:spPr>
          <a:xfrm>
            <a:off x="804551" y="1236637"/>
            <a:ext cx="3810" cy="3810"/>
          </a:xfrm>
          <a:custGeom>
            <a:avLst/>
            <a:gdLst/>
            <a:ahLst/>
            <a:cxnLst/>
            <a:rect l="l" t="t" r="r" b="b"/>
            <a:pathLst>
              <a:path w="3809" h="3809">
                <a:moveTo>
                  <a:pt x="0" y="0"/>
                </a:moveTo>
                <a:lnTo>
                  <a:pt x="3564" y="0"/>
                </a:lnTo>
              </a:path>
              <a:path w="3809" h="3809">
                <a:moveTo>
                  <a:pt x="0" y="0"/>
                </a:moveTo>
                <a:lnTo>
                  <a:pt x="0" y="3333"/>
                </a:lnTo>
              </a:path>
            </a:pathLst>
          </a:custGeom>
          <a:ln w="3175">
            <a:solidFill>
              <a:srgbClr val="000000"/>
            </a:solidFill>
          </a:ln>
        </p:spPr>
        <p:txBody>
          <a:bodyPr wrap="square" lIns="0" tIns="0" rIns="0" bIns="0" rtlCol="0"/>
          <a:lstStyle/>
          <a:p>
            <a:endParaRPr/>
          </a:p>
        </p:txBody>
      </p:sp>
      <p:sp>
        <p:nvSpPr>
          <p:cNvPr id="283" name="object 283"/>
          <p:cNvSpPr/>
          <p:nvPr/>
        </p:nvSpPr>
        <p:spPr>
          <a:xfrm>
            <a:off x="1043366" y="1236637"/>
            <a:ext cx="3810" cy="3810"/>
          </a:xfrm>
          <a:custGeom>
            <a:avLst/>
            <a:gdLst/>
            <a:ahLst/>
            <a:cxnLst/>
            <a:rect l="l" t="t" r="r" b="b"/>
            <a:pathLst>
              <a:path w="3809" h="3809">
                <a:moveTo>
                  <a:pt x="0" y="0"/>
                </a:moveTo>
                <a:lnTo>
                  <a:pt x="3621" y="0"/>
                </a:lnTo>
              </a:path>
              <a:path w="3809" h="3809">
                <a:moveTo>
                  <a:pt x="0" y="0"/>
                </a:moveTo>
                <a:lnTo>
                  <a:pt x="0" y="3333"/>
                </a:lnTo>
              </a:path>
            </a:pathLst>
          </a:custGeom>
          <a:ln w="3175">
            <a:solidFill>
              <a:srgbClr val="000000"/>
            </a:solidFill>
          </a:ln>
        </p:spPr>
        <p:txBody>
          <a:bodyPr wrap="square" lIns="0" tIns="0" rIns="0" bIns="0" rtlCol="0"/>
          <a:lstStyle/>
          <a:p>
            <a:endParaRPr/>
          </a:p>
        </p:txBody>
      </p:sp>
      <p:sp>
        <p:nvSpPr>
          <p:cNvPr id="284" name="object 284"/>
          <p:cNvSpPr/>
          <p:nvPr/>
        </p:nvSpPr>
        <p:spPr>
          <a:xfrm>
            <a:off x="1282466" y="1236637"/>
            <a:ext cx="3810" cy="3810"/>
          </a:xfrm>
          <a:custGeom>
            <a:avLst/>
            <a:gdLst/>
            <a:ahLst/>
            <a:cxnLst/>
            <a:rect l="l" t="t" r="r" b="b"/>
            <a:pathLst>
              <a:path w="3809" h="3809">
                <a:moveTo>
                  <a:pt x="0" y="0"/>
                </a:moveTo>
                <a:lnTo>
                  <a:pt x="3335" y="0"/>
                </a:lnTo>
              </a:path>
              <a:path w="3809" h="3809">
                <a:moveTo>
                  <a:pt x="0" y="0"/>
                </a:moveTo>
                <a:lnTo>
                  <a:pt x="0" y="3333"/>
                </a:lnTo>
              </a:path>
            </a:pathLst>
          </a:custGeom>
          <a:ln w="3175">
            <a:solidFill>
              <a:srgbClr val="000000"/>
            </a:solidFill>
          </a:ln>
        </p:spPr>
        <p:txBody>
          <a:bodyPr wrap="square" lIns="0" tIns="0" rIns="0" bIns="0" rtlCol="0"/>
          <a:lstStyle/>
          <a:p>
            <a:endParaRPr/>
          </a:p>
        </p:txBody>
      </p:sp>
      <p:sp>
        <p:nvSpPr>
          <p:cNvPr id="285" name="object 285"/>
          <p:cNvSpPr/>
          <p:nvPr/>
        </p:nvSpPr>
        <p:spPr>
          <a:xfrm>
            <a:off x="1520137" y="1236637"/>
            <a:ext cx="3810" cy="3810"/>
          </a:xfrm>
          <a:custGeom>
            <a:avLst/>
            <a:gdLst/>
            <a:ahLst/>
            <a:cxnLst/>
            <a:rect l="l" t="t" r="r" b="b"/>
            <a:pathLst>
              <a:path w="3809" h="3809">
                <a:moveTo>
                  <a:pt x="0" y="0"/>
                </a:moveTo>
                <a:lnTo>
                  <a:pt x="3525" y="0"/>
                </a:lnTo>
              </a:path>
              <a:path w="3809" h="3809">
                <a:moveTo>
                  <a:pt x="0" y="0"/>
                </a:moveTo>
                <a:lnTo>
                  <a:pt x="0" y="3333"/>
                </a:lnTo>
              </a:path>
            </a:pathLst>
          </a:custGeom>
          <a:ln w="3175">
            <a:solidFill>
              <a:srgbClr val="000000"/>
            </a:solidFill>
          </a:ln>
        </p:spPr>
        <p:txBody>
          <a:bodyPr wrap="square" lIns="0" tIns="0" rIns="0" bIns="0" rtlCol="0"/>
          <a:lstStyle/>
          <a:p>
            <a:endParaRPr/>
          </a:p>
        </p:txBody>
      </p:sp>
      <p:sp>
        <p:nvSpPr>
          <p:cNvPr id="286" name="object 286"/>
          <p:cNvSpPr/>
          <p:nvPr/>
        </p:nvSpPr>
        <p:spPr>
          <a:xfrm>
            <a:off x="1759237" y="1236637"/>
            <a:ext cx="3810" cy="3810"/>
          </a:xfrm>
          <a:custGeom>
            <a:avLst/>
            <a:gdLst/>
            <a:ahLst/>
            <a:cxnLst/>
            <a:rect l="l" t="t" r="r" b="b"/>
            <a:pathLst>
              <a:path w="3810" h="3809">
                <a:moveTo>
                  <a:pt x="0" y="0"/>
                </a:moveTo>
                <a:lnTo>
                  <a:pt x="3335" y="0"/>
                </a:lnTo>
              </a:path>
              <a:path w="3810" h="3809">
                <a:moveTo>
                  <a:pt x="0" y="0"/>
                </a:moveTo>
                <a:lnTo>
                  <a:pt x="0" y="3333"/>
                </a:lnTo>
              </a:path>
            </a:pathLst>
          </a:custGeom>
          <a:ln w="3175">
            <a:solidFill>
              <a:srgbClr val="000000"/>
            </a:solidFill>
          </a:ln>
        </p:spPr>
        <p:txBody>
          <a:bodyPr wrap="square" lIns="0" tIns="0" rIns="0" bIns="0" rtlCol="0"/>
          <a:lstStyle/>
          <a:p>
            <a:endParaRPr/>
          </a:p>
        </p:txBody>
      </p:sp>
      <p:sp>
        <p:nvSpPr>
          <p:cNvPr id="313" name="object 313"/>
          <p:cNvSpPr/>
          <p:nvPr/>
        </p:nvSpPr>
        <p:spPr>
          <a:xfrm>
            <a:off x="326627"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4" name="object 314"/>
          <p:cNvSpPr/>
          <p:nvPr/>
        </p:nvSpPr>
        <p:spPr>
          <a:xfrm>
            <a:off x="565708"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5" name="object 315"/>
          <p:cNvSpPr/>
          <p:nvPr/>
        </p:nvSpPr>
        <p:spPr>
          <a:xfrm>
            <a:off x="804551"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6" name="object 316"/>
          <p:cNvSpPr/>
          <p:nvPr/>
        </p:nvSpPr>
        <p:spPr>
          <a:xfrm>
            <a:off x="1043366"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7" name="object 317"/>
          <p:cNvSpPr/>
          <p:nvPr/>
        </p:nvSpPr>
        <p:spPr>
          <a:xfrm>
            <a:off x="1282466"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8" name="object 318"/>
          <p:cNvSpPr/>
          <p:nvPr/>
        </p:nvSpPr>
        <p:spPr>
          <a:xfrm>
            <a:off x="1520137"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19" name="object 319"/>
          <p:cNvSpPr/>
          <p:nvPr/>
        </p:nvSpPr>
        <p:spPr>
          <a:xfrm>
            <a:off x="1759237" y="2459431"/>
            <a:ext cx="0" cy="3810"/>
          </a:xfrm>
          <a:custGeom>
            <a:avLst/>
            <a:gdLst/>
            <a:ahLst/>
            <a:cxnLst/>
            <a:rect l="l" t="t" r="r" b="b"/>
            <a:pathLst>
              <a:path h="3810">
                <a:moveTo>
                  <a:pt x="0" y="0"/>
                </a:moveTo>
                <a:lnTo>
                  <a:pt x="0" y="3571"/>
                </a:lnTo>
              </a:path>
            </a:pathLst>
          </a:custGeom>
          <a:ln w="3175">
            <a:solidFill>
              <a:srgbClr val="000000"/>
            </a:solidFill>
          </a:ln>
        </p:spPr>
        <p:txBody>
          <a:bodyPr wrap="square" lIns="0" tIns="0" rIns="0" bIns="0" rtlCol="0"/>
          <a:lstStyle/>
          <a:p>
            <a:endParaRPr/>
          </a:p>
        </p:txBody>
      </p:sp>
      <p:sp>
        <p:nvSpPr>
          <p:cNvPr id="328" name="object 328"/>
          <p:cNvSpPr/>
          <p:nvPr/>
        </p:nvSpPr>
        <p:spPr>
          <a:xfrm>
            <a:off x="316388" y="4740308"/>
            <a:ext cx="0" cy="3810"/>
          </a:xfrm>
          <a:custGeom>
            <a:avLst/>
            <a:gdLst/>
            <a:ahLst/>
            <a:cxnLst/>
            <a:rect l="l" t="t" r="r" b="b"/>
            <a:pathLst>
              <a:path h="3810">
                <a:moveTo>
                  <a:pt x="0" y="0"/>
                </a:moveTo>
                <a:lnTo>
                  <a:pt x="0" y="3376"/>
                </a:lnTo>
              </a:path>
            </a:pathLst>
          </a:custGeom>
          <a:ln w="3175">
            <a:solidFill>
              <a:srgbClr val="000000"/>
            </a:solidFill>
          </a:ln>
        </p:spPr>
        <p:txBody>
          <a:bodyPr wrap="square" lIns="0" tIns="0" rIns="0" bIns="0" rtlCol="0"/>
          <a:lstStyle/>
          <a:p>
            <a:endParaRPr/>
          </a:p>
        </p:txBody>
      </p:sp>
      <p:sp>
        <p:nvSpPr>
          <p:cNvPr id="329" name="object 329"/>
          <p:cNvSpPr/>
          <p:nvPr/>
        </p:nvSpPr>
        <p:spPr>
          <a:xfrm>
            <a:off x="558634" y="4740308"/>
            <a:ext cx="0" cy="3810"/>
          </a:xfrm>
          <a:custGeom>
            <a:avLst/>
            <a:gdLst/>
            <a:ahLst/>
            <a:cxnLst/>
            <a:rect l="l" t="t" r="r" b="b"/>
            <a:pathLst>
              <a:path h="3810">
                <a:moveTo>
                  <a:pt x="0" y="0"/>
                </a:moveTo>
                <a:lnTo>
                  <a:pt x="0" y="3376"/>
                </a:lnTo>
              </a:path>
            </a:pathLst>
          </a:custGeom>
          <a:ln w="3175">
            <a:solidFill>
              <a:srgbClr val="000000"/>
            </a:solidFill>
          </a:ln>
        </p:spPr>
        <p:txBody>
          <a:bodyPr wrap="square" lIns="0" tIns="0" rIns="0" bIns="0" rtlCol="0"/>
          <a:lstStyle/>
          <a:p>
            <a:endParaRPr/>
          </a:p>
        </p:txBody>
      </p:sp>
      <p:sp>
        <p:nvSpPr>
          <p:cNvPr id="336" name="object 336"/>
          <p:cNvSpPr/>
          <p:nvPr/>
        </p:nvSpPr>
        <p:spPr>
          <a:xfrm>
            <a:off x="316388" y="5978781"/>
            <a:ext cx="0" cy="3810"/>
          </a:xfrm>
          <a:custGeom>
            <a:avLst/>
            <a:gdLst/>
            <a:ahLst/>
            <a:cxnLst/>
            <a:rect l="l" t="t" r="r" b="b"/>
            <a:pathLst>
              <a:path h="3810">
                <a:moveTo>
                  <a:pt x="0" y="0"/>
                </a:moveTo>
                <a:lnTo>
                  <a:pt x="0" y="3617"/>
                </a:lnTo>
              </a:path>
            </a:pathLst>
          </a:custGeom>
          <a:ln w="3175">
            <a:solidFill>
              <a:srgbClr val="000000"/>
            </a:solidFill>
          </a:ln>
        </p:spPr>
        <p:txBody>
          <a:bodyPr wrap="square" lIns="0" tIns="0" rIns="0" bIns="0" rtlCol="0"/>
          <a:lstStyle/>
          <a:p>
            <a:endParaRPr/>
          </a:p>
        </p:txBody>
      </p:sp>
      <p:sp>
        <p:nvSpPr>
          <p:cNvPr id="337" name="object 337"/>
          <p:cNvSpPr/>
          <p:nvPr/>
        </p:nvSpPr>
        <p:spPr>
          <a:xfrm>
            <a:off x="558634" y="5978781"/>
            <a:ext cx="0" cy="3810"/>
          </a:xfrm>
          <a:custGeom>
            <a:avLst/>
            <a:gdLst/>
            <a:ahLst/>
            <a:cxnLst/>
            <a:rect l="l" t="t" r="r" b="b"/>
            <a:pathLst>
              <a:path h="3810">
                <a:moveTo>
                  <a:pt x="0" y="0"/>
                </a:moveTo>
                <a:lnTo>
                  <a:pt x="0" y="3617"/>
                </a:lnTo>
              </a:path>
            </a:pathLst>
          </a:custGeom>
          <a:ln w="3175">
            <a:solidFill>
              <a:srgbClr val="000000"/>
            </a:solidFill>
          </a:ln>
        </p:spPr>
        <p:txBody>
          <a:bodyPr wrap="square" lIns="0" tIns="0" rIns="0" bIns="0" rtlCol="0"/>
          <a:lstStyle/>
          <a:p>
            <a:endParaRPr/>
          </a:p>
        </p:txBody>
      </p:sp>
      <p:graphicFrame>
        <p:nvGraphicFramePr>
          <p:cNvPr id="346" name="object 346"/>
          <p:cNvGraphicFramePr>
            <a:graphicFrameLocks noGrp="1"/>
          </p:cNvGraphicFramePr>
          <p:nvPr>
            <p:extLst>
              <p:ext uri="{D42A27DB-BD31-4B8C-83A1-F6EECF244321}">
                <p14:modId xmlns:p14="http://schemas.microsoft.com/office/powerpoint/2010/main" val="2484542844"/>
              </p:ext>
            </p:extLst>
          </p:nvPr>
        </p:nvGraphicFramePr>
        <p:xfrm>
          <a:off x="3854530" y="4697113"/>
          <a:ext cx="4751399" cy="1281668"/>
        </p:xfrm>
        <a:graphic>
          <a:graphicData uri="http://schemas.openxmlformats.org/drawingml/2006/table">
            <a:tbl>
              <a:tblPr firstRow="1" bandRow="1">
                <a:tableStyleId>{2D5ABB26-0587-4C30-8999-92F81FD0307C}</a:tableStyleId>
              </a:tblPr>
              <a:tblGrid>
                <a:gridCol w="4751399">
                  <a:extLst>
                    <a:ext uri="{9D8B030D-6E8A-4147-A177-3AD203B41FA5}">
                      <a16:colId xmlns:a16="http://schemas.microsoft.com/office/drawing/2014/main" val="20000"/>
                    </a:ext>
                  </a:extLst>
                </a:gridCol>
              </a:tblGrid>
              <a:tr h="1281668">
                <a:tc>
                  <a:txBody>
                    <a:bodyPr/>
                    <a:lstStyle/>
                    <a:p>
                      <a:pPr marL="56515">
                        <a:lnSpc>
                          <a:spcPts val="925"/>
                        </a:lnSpc>
                      </a:pPr>
                      <a:endParaRPr lang="en-SG" sz="2400" b="1" spc="15" dirty="0">
                        <a:latin typeface="Arial Narrow"/>
                        <a:cs typeface="Arial Narrow"/>
                      </a:endParaRPr>
                    </a:p>
                    <a:p>
                      <a:pPr marL="56515">
                        <a:lnSpc>
                          <a:spcPts val="925"/>
                        </a:lnSpc>
                      </a:pPr>
                      <a:endParaRPr lang="en-SG" sz="2400" b="1" spc="15" dirty="0">
                        <a:latin typeface="Arial Narrow"/>
                        <a:cs typeface="Arial Narrow"/>
                      </a:endParaRPr>
                    </a:p>
                    <a:p>
                      <a:pPr marL="56515">
                        <a:lnSpc>
                          <a:spcPts val="925"/>
                        </a:lnSpc>
                      </a:pPr>
                      <a:endParaRPr lang="en-SG" sz="2400" b="1" spc="15" dirty="0">
                        <a:latin typeface="Arial Narrow"/>
                        <a:cs typeface="Arial Narrow"/>
                      </a:endParaRPr>
                    </a:p>
                    <a:p>
                      <a:pPr marL="56515">
                        <a:lnSpc>
                          <a:spcPts val="925"/>
                        </a:lnSpc>
                      </a:pPr>
                      <a:r>
                        <a:rPr sz="2400" b="1" spc="10" dirty="0">
                          <a:latin typeface="Arial Narrow"/>
                          <a:cs typeface="Arial Narrow"/>
                        </a:rPr>
                        <a:t>(0,3) (0,1) (1,1)</a:t>
                      </a:r>
                      <a:r>
                        <a:rPr sz="2400" b="1" spc="50" dirty="0">
                          <a:latin typeface="Arial Narrow"/>
                          <a:cs typeface="Arial Narrow"/>
                        </a:rPr>
                        <a:t> </a:t>
                      </a:r>
                      <a:r>
                        <a:rPr sz="2400" b="1" spc="10" dirty="0">
                          <a:latin typeface="Arial Narrow"/>
                          <a:cs typeface="Arial Narrow"/>
                        </a:rPr>
                        <a:t>(0,1) (0,1)</a:t>
                      </a:r>
                      <a:r>
                        <a:rPr lang="en-SG" sz="2400" b="1" spc="10" dirty="0">
                          <a:latin typeface="Arial Narrow"/>
                          <a:cs typeface="Arial Narrow"/>
                        </a:rPr>
                        <a:t> ..</a:t>
                      </a:r>
                      <a:r>
                        <a:rPr sz="2400" b="1" spc="10" dirty="0">
                          <a:latin typeface="Arial Narrow"/>
                          <a:cs typeface="Arial Narrow"/>
                        </a:rPr>
                        <a:t>)</a:t>
                      </a:r>
                      <a:endParaRPr sz="2400" dirty="0">
                        <a:latin typeface="Arial Narrow"/>
                        <a:cs typeface="Arial Narrow"/>
                      </a:endParaRPr>
                    </a:p>
                    <a:p>
                      <a:pPr marL="27940">
                        <a:lnSpc>
                          <a:spcPct val="100000"/>
                        </a:lnSpc>
                        <a:spcBef>
                          <a:spcPts val="180"/>
                        </a:spcBef>
                      </a:pPr>
                      <a:r>
                        <a:rPr sz="2400" b="1" spc="10" dirty="0">
                          <a:latin typeface="Arial Narrow"/>
                          <a:cs typeface="Arial Narrow"/>
                        </a:rPr>
                        <a:t>(1,-1) (14,1) (9,-1) (0,-1) </a:t>
                      </a:r>
                      <a:r>
                        <a:rPr sz="2400" b="1" spc="15" dirty="0">
                          <a:latin typeface="Arial Narrow"/>
                          <a:cs typeface="Arial Narrow"/>
                        </a:rPr>
                        <a:t>EOB</a:t>
                      </a:r>
                      <a:endParaRPr sz="2400" dirty="0">
                        <a:latin typeface="Arial Narrow"/>
                        <a:cs typeface="Arial Narrow"/>
                      </a:endParaRPr>
                    </a:p>
                  </a:txBody>
                  <a:tcPr marL="0" marR="0" marT="0" marB="0">
                    <a:lnL>
                      <a:noFill/>
                    </a:lnL>
                    <a:lnR>
                      <a:noFill/>
                    </a:lnR>
                    <a:lnT>
                      <a:noFill/>
                    </a:lnT>
                    <a:lnB>
                      <a:noFill/>
                    </a:lnB>
                    <a:lnTlToBr w="12700" cmpd="sng">
                      <a:noFill/>
                      <a:prstDash val="solid"/>
                    </a:lnTlToBr>
                    <a:lnBlToTr w="12700" cmpd="sng">
                      <a:noFill/>
                      <a:prstDash val="solid"/>
                    </a:lnBlToTr>
                    <a:solidFill>
                      <a:srgbClr val="FFE4F1"/>
                    </a:solidFill>
                  </a:tcPr>
                </a:tc>
                <a:extLst>
                  <a:ext uri="{0D108BD9-81ED-4DB2-BD59-A6C34878D82A}">
                    <a16:rowId xmlns:a16="http://schemas.microsoft.com/office/drawing/2014/main" val="10000"/>
                  </a:ext>
                </a:extLst>
              </a:tr>
            </a:tbl>
          </a:graphicData>
        </a:graphic>
      </p:graphicFrame>
      <p:sp>
        <p:nvSpPr>
          <p:cNvPr id="347" name="object 347"/>
          <p:cNvSpPr txBox="1"/>
          <p:nvPr/>
        </p:nvSpPr>
        <p:spPr>
          <a:xfrm>
            <a:off x="4475162" y="6290705"/>
            <a:ext cx="4003820" cy="382797"/>
          </a:xfrm>
          <a:prstGeom prst="rect">
            <a:avLst/>
          </a:prstGeom>
        </p:spPr>
        <p:txBody>
          <a:bodyPr vert="horz" wrap="square" lIns="0" tIns="13335" rIns="0" bIns="0" rtlCol="0">
            <a:spAutoFit/>
          </a:bodyPr>
          <a:lstStyle/>
          <a:p>
            <a:pPr marL="123825" marR="5080" indent="-111760">
              <a:lnSpc>
                <a:spcPct val="100000"/>
              </a:lnSpc>
              <a:spcBef>
                <a:spcPts val="105"/>
              </a:spcBef>
            </a:pPr>
            <a:r>
              <a:rPr sz="2400" spc="-10" dirty="0">
                <a:latin typeface="Arial"/>
                <a:cs typeface="Arial"/>
              </a:rPr>
              <a:t>R</a:t>
            </a:r>
            <a:r>
              <a:rPr sz="2400" dirty="0">
                <a:latin typeface="Arial"/>
                <a:cs typeface="Arial"/>
              </a:rPr>
              <a:t>un-le</a:t>
            </a:r>
            <a:r>
              <a:rPr lang="en-SG" sz="2400" spc="-20" dirty="0">
                <a:latin typeface="Arial"/>
                <a:cs typeface="Arial"/>
              </a:rPr>
              <a:t>ngth</a:t>
            </a:r>
            <a:r>
              <a:rPr sz="2400" dirty="0">
                <a:latin typeface="Arial"/>
                <a:cs typeface="Arial"/>
              </a:rPr>
              <a:t> coding</a:t>
            </a:r>
            <a:r>
              <a:rPr lang="en-SG" sz="2400" dirty="0">
                <a:latin typeface="Arial"/>
                <a:cs typeface="Arial"/>
              </a:rPr>
              <a:t> (RLC)</a:t>
            </a:r>
            <a:endParaRPr sz="2400" dirty="0">
              <a:latin typeface="Arial"/>
              <a:cs typeface="Arial"/>
            </a:endParaRPr>
          </a:p>
        </p:txBody>
      </p:sp>
      <p:sp>
        <p:nvSpPr>
          <p:cNvPr id="349" name="object 349"/>
          <p:cNvSpPr txBox="1"/>
          <p:nvPr/>
        </p:nvSpPr>
        <p:spPr>
          <a:xfrm>
            <a:off x="5188514" y="3145774"/>
            <a:ext cx="1822759" cy="382797"/>
          </a:xfrm>
          <a:prstGeom prst="rect">
            <a:avLst/>
          </a:prstGeom>
        </p:spPr>
        <p:txBody>
          <a:bodyPr vert="horz" wrap="square" lIns="0" tIns="13335" rIns="0" bIns="0" rtlCol="0">
            <a:spAutoFit/>
          </a:bodyPr>
          <a:lstStyle/>
          <a:p>
            <a:pPr marL="12700">
              <a:lnSpc>
                <a:spcPct val="100000"/>
              </a:lnSpc>
              <a:spcBef>
                <a:spcPts val="105"/>
              </a:spcBef>
            </a:pPr>
            <a:r>
              <a:rPr sz="2400" spc="-5" dirty="0">
                <a:latin typeface="Arial"/>
                <a:cs typeface="Arial"/>
              </a:rPr>
              <a:t>Zig-zag</a:t>
            </a:r>
            <a:r>
              <a:rPr sz="1400" spc="-90" dirty="0">
                <a:latin typeface="Arial"/>
                <a:cs typeface="Arial"/>
              </a:rPr>
              <a:t> </a:t>
            </a:r>
            <a:r>
              <a:rPr sz="2400" dirty="0">
                <a:latin typeface="Arial"/>
                <a:cs typeface="Arial"/>
              </a:rPr>
              <a:t>scan</a:t>
            </a:r>
          </a:p>
        </p:txBody>
      </p:sp>
      <p:sp>
        <p:nvSpPr>
          <p:cNvPr id="352" name="object 352"/>
          <p:cNvSpPr txBox="1"/>
          <p:nvPr/>
        </p:nvSpPr>
        <p:spPr>
          <a:xfrm>
            <a:off x="2856154" y="1551803"/>
            <a:ext cx="1454702" cy="629018"/>
          </a:xfrm>
          <a:prstGeom prst="rect">
            <a:avLst/>
          </a:prstGeom>
        </p:spPr>
        <p:txBody>
          <a:bodyPr vert="horz" wrap="square" lIns="0" tIns="13335" rIns="0" bIns="0" rtlCol="0">
            <a:spAutoFit/>
          </a:bodyPr>
          <a:lstStyle/>
          <a:p>
            <a:pPr marL="165100" marR="5080" indent="-152400">
              <a:lnSpc>
                <a:spcPct val="100000"/>
              </a:lnSpc>
              <a:spcBef>
                <a:spcPts val="105"/>
              </a:spcBef>
            </a:pPr>
            <a:r>
              <a:rPr sz="2000" spc="-45" dirty="0">
                <a:latin typeface="Arial"/>
                <a:cs typeface="Arial"/>
              </a:rPr>
              <a:t>T</a:t>
            </a:r>
            <a:r>
              <a:rPr sz="2000" dirty="0">
                <a:latin typeface="Arial"/>
                <a:cs typeface="Arial"/>
              </a:rPr>
              <a:t>rans</a:t>
            </a:r>
            <a:r>
              <a:rPr sz="2000" spc="-10" dirty="0">
                <a:latin typeface="Arial"/>
                <a:cs typeface="Arial"/>
              </a:rPr>
              <a:t>f</a:t>
            </a:r>
            <a:r>
              <a:rPr sz="2000" dirty="0">
                <a:latin typeface="Arial"/>
                <a:cs typeface="Arial"/>
              </a:rPr>
              <a:t>or</a:t>
            </a:r>
            <a:r>
              <a:rPr sz="2000" spc="-10" dirty="0">
                <a:latin typeface="Arial"/>
                <a:cs typeface="Arial"/>
              </a:rPr>
              <a:t>m</a:t>
            </a:r>
            <a:r>
              <a:rPr sz="2000" dirty="0">
                <a:latin typeface="Arial"/>
                <a:cs typeface="Arial"/>
              </a:rPr>
              <a:t>ed  </a:t>
            </a:r>
            <a:r>
              <a:rPr sz="2000" spc="-5" dirty="0">
                <a:latin typeface="Arial"/>
                <a:cs typeface="Arial"/>
              </a:rPr>
              <a:t>8x8</a:t>
            </a:r>
            <a:r>
              <a:rPr sz="2000" spc="-20" dirty="0">
                <a:latin typeface="Arial"/>
                <a:cs typeface="Arial"/>
              </a:rPr>
              <a:t> </a:t>
            </a:r>
            <a:r>
              <a:rPr sz="2000" dirty="0">
                <a:latin typeface="Arial"/>
                <a:cs typeface="Arial"/>
              </a:rPr>
              <a:t>block</a:t>
            </a:r>
          </a:p>
        </p:txBody>
      </p:sp>
      <p:pic>
        <p:nvPicPr>
          <p:cNvPr id="565" name="Picture 564"/>
          <p:cNvPicPr>
            <a:picLocks noChangeAspect="1"/>
          </p:cNvPicPr>
          <p:nvPr/>
        </p:nvPicPr>
        <p:blipFill>
          <a:blip r:embed="rId8"/>
          <a:stretch>
            <a:fillRect/>
          </a:stretch>
        </p:blipFill>
        <p:spPr>
          <a:xfrm>
            <a:off x="4909977" y="1100328"/>
            <a:ext cx="2640507" cy="1872105"/>
          </a:xfrm>
          <a:prstGeom prst="rect">
            <a:avLst/>
          </a:prstGeom>
        </p:spPr>
      </p:pic>
      <p:cxnSp>
        <p:nvCxnSpPr>
          <p:cNvPr id="573" name="Elbow Connector 572"/>
          <p:cNvCxnSpPr>
            <a:stCxn id="565" idx="3"/>
          </p:cNvCxnSpPr>
          <p:nvPr/>
        </p:nvCxnSpPr>
        <p:spPr>
          <a:xfrm>
            <a:off x="7550484" y="2036381"/>
            <a:ext cx="548487" cy="2660732"/>
          </a:xfrm>
          <a:prstGeom prst="bentConnector2">
            <a:avLst/>
          </a:prstGeom>
          <a:ln w="28575">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4" name="TextBox 573"/>
          <p:cNvSpPr txBox="1"/>
          <p:nvPr/>
        </p:nvSpPr>
        <p:spPr>
          <a:xfrm flipH="1">
            <a:off x="316388" y="3366747"/>
            <a:ext cx="3412464" cy="646331"/>
          </a:xfrm>
          <a:prstGeom prst="rect">
            <a:avLst/>
          </a:prstGeom>
          <a:noFill/>
        </p:spPr>
        <p:txBody>
          <a:bodyPr wrap="square" rtlCol="0">
            <a:spAutoFit/>
          </a:bodyPr>
          <a:lstStyle/>
          <a:p>
            <a:r>
              <a:rPr lang="en-SG" dirty="0"/>
              <a:t>Figure 9.4a – </a:t>
            </a:r>
            <a:r>
              <a:rPr lang="en-SG" dirty="0" err="1"/>
              <a:t>Tranform</a:t>
            </a:r>
            <a:r>
              <a:rPr lang="en-SG" dirty="0"/>
              <a:t>, </a:t>
            </a:r>
            <a:r>
              <a:rPr lang="en-SG" dirty="0" err="1"/>
              <a:t>ZigZag</a:t>
            </a:r>
            <a:r>
              <a:rPr lang="en-SG" dirty="0"/>
              <a:t> &amp; Run-Length Coding</a:t>
            </a:r>
          </a:p>
        </p:txBody>
      </p:sp>
      <p:pic>
        <p:nvPicPr>
          <p:cNvPr id="2" name="60969168">
            <a:hlinkClick r:id="" action="ppaction://media"/>
            <a:extLst>
              <a:ext uri="{FF2B5EF4-FFF2-40B4-BE49-F238E27FC236}">
                <a16:creationId xmlns:a16="http://schemas.microsoft.com/office/drawing/2014/main" id="{ECB8AA3C-BC16-4FF6-9355-DCA336680DE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294688" y="6083300"/>
            <a:ext cx="487362" cy="487363"/>
          </a:xfrm>
          <a:prstGeom prst="rect">
            <a:avLst/>
          </a:prstGeom>
        </p:spPr>
      </p:pic>
      <p:sp>
        <p:nvSpPr>
          <p:cNvPr id="3" name="Footer Placeholder 2"/>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60</a:t>
            </a:fld>
            <a:endParaRPr lang="en-SG"/>
          </a:p>
        </p:txBody>
      </p:sp>
    </p:spTree>
    <p:custDataLst>
      <p:tags r:id="rId1"/>
    </p:custDataLst>
    <p:extLst>
      <p:ext uri="{BB962C8B-B14F-4D97-AF65-F5344CB8AC3E}">
        <p14:creationId xmlns:p14="http://schemas.microsoft.com/office/powerpoint/2010/main" val="57827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66" y="410368"/>
            <a:ext cx="8390467" cy="1325563"/>
          </a:xfrm>
        </p:spPr>
        <p:txBody>
          <a:bodyPr>
            <a:normAutofit/>
          </a:bodyPr>
          <a:lstStyle/>
          <a:p>
            <a:r>
              <a:rPr lang="en-SG" sz="4000" u="sng" dirty="0"/>
              <a:t>2-D JPEG Grayscale Image Compression</a:t>
            </a:r>
          </a:p>
        </p:txBody>
      </p:sp>
      <p:sp>
        <p:nvSpPr>
          <p:cNvPr id="3" name="Content Placeholder 2"/>
          <p:cNvSpPr>
            <a:spLocks noGrp="1"/>
          </p:cNvSpPr>
          <p:nvPr>
            <p:ph idx="1"/>
          </p:nvPr>
        </p:nvSpPr>
        <p:spPr/>
        <p:txBody>
          <a:bodyPr/>
          <a:lstStyle/>
          <a:p>
            <a:pPr marL="514350" indent="-514350">
              <a:buFont typeface="+mj-lt"/>
              <a:buAutoNum type="arabicPeriod"/>
            </a:pPr>
            <a:r>
              <a:rPr lang="en-SG" dirty="0"/>
              <a:t>DCT coefficients have a big DC component but small AC components values.</a:t>
            </a:r>
          </a:p>
          <a:p>
            <a:pPr marL="514350" indent="-514350">
              <a:buFont typeface="+mj-lt"/>
              <a:buAutoNum type="arabicPeriod"/>
            </a:pPr>
            <a:r>
              <a:rPr lang="en-SG" dirty="0"/>
              <a:t>These coefficients are further normalized (quantized) with a quality factor Q where the DC coefficient is further reduced slightly but the AC coefficients much more leaving a few AC coefficients.</a:t>
            </a:r>
          </a:p>
          <a:p>
            <a:pPr marL="514350" indent="-514350">
              <a:buFont typeface="+mj-lt"/>
              <a:buAutoNum type="arabicPeriod"/>
            </a:pPr>
            <a:r>
              <a:rPr lang="en-SG" dirty="0"/>
              <a:t>Encode and transmit only nonzero DCT coefficients and omit transmitting zeros, hence DATA COMPRESSION!</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61</a:t>
            </a:fld>
            <a:endParaRPr lang="en-SG"/>
          </a:p>
        </p:txBody>
      </p:sp>
      <p:pic>
        <p:nvPicPr>
          <p:cNvPr id="5" name="60969174">
            <a:hlinkClick r:id="" action="ppaction://media"/>
            <a:extLst>
              <a:ext uri="{FF2B5EF4-FFF2-40B4-BE49-F238E27FC236}">
                <a16:creationId xmlns:a16="http://schemas.microsoft.com/office/drawing/2014/main" id="{1C45EDAB-982F-40BD-B3EC-B0A5477B0FE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99438" y="6205538"/>
            <a:ext cx="487362" cy="487362"/>
          </a:xfrm>
          <a:prstGeom prst="rect">
            <a:avLst/>
          </a:prstGeom>
        </p:spPr>
      </p:pic>
    </p:spTree>
    <p:custDataLst>
      <p:tags r:id="rId1"/>
    </p:custDataLst>
    <p:extLst>
      <p:ext uri="{BB962C8B-B14F-4D97-AF65-F5344CB8AC3E}">
        <p14:creationId xmlns:p14="http://schemas.microsoft.com/office/powerpoint/2010/main" val="7908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JPEG Colour Image Compression</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SG" dirty="0">
                <a:solidFill>
                  <a:srgbClr val="FF0000"/>
                </a:solidFill>
              </a:rPr>
              <a:t>Transform RGB to </a:t>
            </a:r>
            <a:r>
              <a:rPr lang="en-SG" dirty="0" err="1">
                <a:solidFill>
                  <a:srgbClr val="FF0000"/>
                </a:solidFill>
              </a:rPr>
              <a:t>YCbCr</a:t>
            </a:r>
            <a:r>
              <a:rPr lang="en-SG" dirty="0">
                <a:solidFill>
                  <a:srgbClr val="FF0000"/>
                </a:solidFill>
              </a:rPr>
              <a:t>. </a:t>
            </a:r>
          </a:p>
          <a:p>
            <a:pPr marL="0" indent="0">
              <a:buNone/>
            </a:pPr>
            <a:r>
              <a:rPr lang="en-SG" dirty="0"/>
              <a:t>Real-time images and videos are stored in RGB </a:t>
            </a:r>
            <a:r>
              <a:rPr lang="en-SG" dirty="0" err="1"/>
              <a:t>color</a:t>
            </a:r>
            <a:r>
              <a:rPr lang="en-SG" dirty="0"/>
              <a:t> space, because it is based on the sensitivity of </a:t>
            </a:r>
            <a:r>
              <a:rPr lang="en-SG" dirty="0" err="1"/>
              <a:t>color</a:t>
            </a:r>
            <a:r>
              <a:rPr lang="en-SG" dirty="0"/>
              <a:t> detection cells in the human visual system. </a:t>
            </a:r>
          </a:p>
          <a:p>
            <a:pPr marL="0" indent="0">
              <a:buNone/>
            </a:pPr>
            <a:r>
              <a:rPr lang="en-SG" dirty="0"/>
              <a:t>In digital image processing the </a:t>
            </a:r>
            <a:r>
              <a:rPr lang="en-SG" dirty="0" err="1"/>
              <a:t>YCbCr</a:t>
            </a:r>
            <a:r>
              <a:rPr lang="en-SG" dirty="0"/>
              <a:t> </a:t>
            </a:r>
            <a:r>
              <a:rPr lang="en-SG" dirty="0" err="1"/>
              <a:t>color</a:t>
            </a:r>
            <a:r>
              <a:rPr lang="en-SG" dirty="0"/>
              <a:t> space is often used in order to take advantage of the lower resolution capability of the human visual system for </a:t>
            </a:r>
            <a:r>
              <a:rPr lang="en-SG" dirty="0" err="1"/>
              <a:t>color</a:t>
            </a:r>
            <a:r>
              <a:rPr lang="en-SG" dirty="0"/>
              <a:t> with respect to luminosity. </a:t>
            </a:r>
          </a:p>
          <a:p>
            <a:pPr marL="0" indent="0">
              <a:buNone/>
            </a:pPr>
            <a:r>
              <a:rPr lang="en-SG" dirty="0"/>
              <a:t>RGB to </a:t>
            </a:r>
            <a:r>
              <a:rPr lang="en-SG" dirty="0" err="1"/>
              <a:t>YCbCr</a:t>
            </a:r>
            <a:r>
              <a:rPr lang="en-SG" dirty="0"/>
              <a:t> conversion is widely used in image and video processing .</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62</a:t>
            </a:fld>
            <a:endParaRPr lang="en-SG"/>
          </a:p>
        </p:txBody>
      </p:sp>
      <p:pic>
        <p:nvPicPr>
          <p:cNvPr id="5" name="60969255">
            <a:hlinkClick r:id="" action="ppaction://media"/>
            <a:extLst>
              <a:ext uri="{FF2B5EF4-FFF2-40B4-BE49-F238E27FC236}">
                <a16:creationId xmlns:a16="http://schemas.microsoft.com/office/drawing/2014/main" id="{B1C590FC-96E0-4E30-9F2B-F632805DE9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31175" y="6069013"/>
            <a:ext cx="487363" cy="487362"/>
          </a:xfrm>
          <a:prstGeom prst="rect">
            <a:avLst/>
          </a:prstGeom>
        </p:spPr>
      </p:pic>
    </p:spTree>
    <p:custDataLst>
      <p:tags r:id="rId1"/>
    </p:custDataLst>
    <p:extLst>
      <p:ext uri="{BB962C8B-B14F-4D97-AF65-F5344CB8AC3E}">
        <p14:creationId xmlns:p14="http://schemas.microsoft.com/office/powerpoint/2010/main" val="2008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JPEG Colour Image Compression</a:t>
            </a:r>
          </a:p>
        </p:txBody>
      </p:sp>
      <p:sp>
        <p:nvSpPr>
          <p:cNvPr id="3" name="Content Placeholder 2"/>
          <p:cNvSpPr>
            <a:spLocks noGrp="1"/>
          </p:cNvSpPr>
          <p:nvPr>
            <p:ph idx="1"/>
          </p:nvPr>
        </p:nvSpPr>
        <p:spPr/>
        <p:txBody>
          <a:bodyPr/>
          <a:lstStyle/>
          <a:p>
            <a:pPr marL="514350" indent="-514350">
              <a:buFont typeface="+mj-lt"/>
              <a:buAutoNum type="arabicPeriod" startAt="2"/>
            </a:pPr>
            <a:r>
              <a:rPr lang="en-SG" dirty="0"/>
              <a:t>Perform </a:t>
            </a:r>
            <a:r>
              <a:rPr lang="en-SG" dirty="0">
                <a:solidFill>
                  <a:srgbClr val="FF0000"/>
                </a:solidFill>
              </a:rPr>
              <a:t>DCT on blocks</a:t>
            </a:r>
            <a:r>
              <a:rPr lang="en-SG" dirty="0"/>
              <a:t>.</a:t>
            </a:r>
          </a:p>
          <a:p>
            <a:pPr marL="514350" indent="-514350">
              <a:buFont typeface="+mj-lt"/>
              <a:buAutoNum type="arabicPeriod" startAt="2"/>
            </a:pPr>
            <a:r>
              <a:rPr lang="en-SG" dirty="0"/>
              <a:t>Perform </a:t>
            </a:r>
            <a:r>
              <a:rPr lang="en-SG" dirty="0">
                <a:solidFill>
                  <a:srgbClr val="FF0000"/>
                </a:solidFill>
              </a:rPr>
              <a:t>Quantization</a:t>
            </a:r>
            <a:r>
              <a:rPr lang="en-SG" dirty="0"/>
              <a:t>.</a:t>
            </a:r>
          </a:p>
          <a:p>
            <a:pPr marL="514350" indent="-514350">
              <a:buFont typeface="+mj-lt"/>
              <a:buAutoNum type="arabicPeriod" startAt="2"/>
            </a:pPr>
            <a:r>
              <a:rPr lang="en-SG" dirty="0"/>
              <a:t>Perform </a:t>
            </a:r>
            <a:r>
              <a:rPr lang="en-SG" dirty="0" err="1">
                <a:solidFill>
                  <a:srgbClr val="FF0000"/>
                </a:solidFill>
              </a:rPr>
              <a:t>ZigZag</a:t>
            </a:r>
            <a:r>
              <a:rPr lang="en-SG" dirty="0">
                <a:solidFill>
                  <a:srgbClr val="FF0000"/>
                </a:solidFill>
              </a:rPr>
              <a:t> ordering or scanning</a:t>
            </a:r>
            <a:r>
              <a:rPr lang="en-SG" dirty="0"/>
              <a:t>, </a:t>
            </a:r>
            <a:r>
              <a:rPr lang="en-SG" dirty="0">
                <a:solidFill>
                  <a:srgbClr val="FF0000"/>
                </a:solidFill>
              </a:rPr>
              <a:t>DPCM</a:t>
            </a:r>
            <a:r>
              <a:rPr lang="en-SG" dirty="0"/>
              <a:t> (Differential Pulse-code modulation) for </a:t>
            </a:r>
            <a:r>
              <a:rPr lang="en-SG" dirty="0">
                <a:solidFill>
                  <a:srgbClr val="FF0000"/>
                </a:solidFill>
              </a:rPr>
              <a:t>DC</a:t>
            </a:r>
            <a:r>
              <a:rPr lang="en-SG" dirty="0"/>
              <a:t> coefficients and </a:t>
            </a:r>
            <a:r>
              <a:rPr lang="en-SG" dirty="0">
                <a:solidFill>
                  <a:srgbClr val="FF0000"/>
                </a:solidFill>
              </a:rPr>
              <a:t>Run-Length Coding, RLC </a:t>
            </a:r>
            <a:r>
              <a:rPr lang="en-SG" dirty="0"/>
              <a:t>on </a:t>
            </a:r>
            <a:r>
              <a:rPr lang="en-SG" dirty="0">
                <a:solidFill>
                  <a:srgbClr val="FF0000"/>
                </a:solidFill>
              </a:rPr>
              <a:t>AC</a:t>
            </a:r>
            <a:r>
              <a:rPr lang="en-SG" dirty="0"/>
              <a:t> coefficients.</a:t>
            </a:r>
          </a:p>
          <a:p>
            <a:pPr marL="514350" indent="-514350">
              <a:buFont typeface="+mj-lt"/>
              <a:buAutoNum type="arabicPeriod" startAt="2"/>
            </a:pPr>
            <a:r>
              <a:rPr lang="en-SG" dirty="0"/>
              <a:t>Perform </a:t>
            </a:r>
            <a:r>
              <a:rPr lang="en-SG" dirty="0">
                <a:solidFill>
                  <a:srgbClr val="FF0000"/>
                </a:solidFill>
              </a:rPr>
              <a:t>Huffman coding</a:t>
            </a:r>
            <a:r>
              <a:rPr lang="en-SG" dirty="0"/>
              <a:t>.</a:t>
            </a:r>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63</a:t>
            </a:fld>
            <a:endParaRPr lang="en-SG"/>
          </a:p>
        </p:txBody>
      </p:sp>
      <p:pic>
        <p:nvPicPr>
          <p:cNvPr id="5" name="60969260">
            <a:hlinkClick r:id="" action="ppaction://media"/>
            <a:extLst>
              <a:ext uri="{FF2B5EF4-FFF2-40B4-BE49-F238E27FC236}">
                <a16:creationId xmlns:a16="http://schemas.microsoft.com/office/drawing/2014/main" id="{A0951973-EE50-4D30-8179-29FBF5D1E98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02600" y="5768975"/>
            <a:ext cx="487363" cy="487363"/>
          </a:xfrm>
          <a:prstGeom prst="rect">
            <a:avLst/>
          </a:prstGeom>
        </p:spPr>
      </p:pic>
    </p:spTree>
    <p:custDataLst>
      <p:tags r:id="rId1"/>
    </p:custDataLst>
    <p:extLst>
      <p:ext uri="{BB962C8B-B14F-4D97-AF65-F5344CB8AC3E}">
        <p14:creationId xmlns:p14="http://schemas.microsoft.com/office/powerpoint/2010/main" val="274583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66" y="472004"/>
            <a:ext cx="8515350" cy="1325563"/>
          </a:xfrm>
        </p:spPr>
        <p:txBody>
          <a:bodyPr/>
          <a:lstStyle/>
          <a:p>
            <a:r>
              <a:rPr lang="en-SG" dirty="0"/>
              <a:t>DCT Encoder-Based Processing Step</a:t>
            </a:r>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64</a:t>
            </a:fld>
            <a:endParaRPr lang="en-SG"/>
          </a:p>
        </p:txBody>
      </p:sp>
      <p:pic>
        <p:nvPicPr>
          <p:cNvPr id="4" name="Picture 3"/>
          <p:cNvPicPr>
            <a:picLocks noChangeAspect="1"/>
          </p:cNvPicPr>
          <p:nvPr/>
        </p:nvPicPr>
        <p:blipFill>
          <a:blip r:embed="rId6"/>
          <a:stretch>
            <a:fillRect/>
          </a:stretch>
        </p:blipFill>
        <p:spPr>
          <a:xfrm>
            <a:off x="495300" y="1600200"/>
            <a:ext cx="8153400" cy="3657600"/>
          </a:xfrm>
          <a:prstGeom prst="rect">
            <a:avLst/>
          </a:prstGeom>
        </p:spPr>
      </p:pic>
      <p:sp>
        <p:nvSpPr>
          <p:cNvPr id="5" name="Rectangle 4"/>
          <p:cNvSpPr/>
          <p:nvPr/>
        </p:nvSpPr>
        <p:spPr>
          <a:xfrm>
            <a:off x="1110531" y="5437743"/>
            <a:ext cx="4515595" cy="369332"/>
          </a:xfrm>
          <a:prstGeom prst="rect">
            <a:avLst/>
          </a:prstGeom>
        </p:spPr>
        <p:txBody>
          <a:bodyPr wrap="none">
            <a:spAutoFit/>
          </a:bodyPr>
          <a:lstStyle/>
          <a:p>
            <a:r>
              <a:rPr lang="en-SG" dirty="0"/>
              <a:t>Figure 9.5 DCT Encoder-Based Processing Step</a:t>
            </a:r>
          </a:p>
        </p:txBody>
      </p:sp>
      <p:pic>
        <p:nvPicPr>
          <p:cNvPr id="6" name="60969268">
            <a:hlinkClick r:id="" action="ppaction://media"/>
            <a:extLst>
              <a:ext uri="{FF2B5EF4-FFF2-40B4-BE49-F238E27FC236}">
                <a16:creationId xmlns:a16="http://schemas.microsoft.com/office/drawing/2014/main" id="{3EEEF77A-2E20-4C65-BDF4-4FAF7158A5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75613" y="5768975"/>
            <a:ext cx="487362" cy="487363"/>
          </a:xfrm>
          <a:prstGeom prst="rect">
            <a:avLst/>
          </a:prstGeom>
        </p:spPr>
      </p:pic>
    </p:spTree>
    <p:custDataLst>
      <p:tags r:id="rId1"/>
    </p:custDataLst>
    <p:extLst>
      <p:ext uri="{BB962C8B-B14F-4D97-AF65-F5344CB8AC3E}">
        <p14:creationId xmlns:p14="http://schemas.microsoft.com/office/powerpoint/2010/main" val="428732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DCT One-Dimensional - MP3</a:t>
            </a:r>
            <a:endParaRPr lang="en-SG" dirty="0"/>
          </a:p>
        </p:txBody>
      </p:sp>
      <p:sp>
        <p:nvSpPr>
          <p:cNvPr id="3" name="Content Placeholder 2"/>
          <p:cNvSpPr>
            <a:spLocks noGrp="1"/>
          </p:cNvSpPr>
          <p:nvPr>
            <p:ph idx="1"/>
          </p:nvPr>
        </p:nvSpPr>
        <p:spPr/>
        <p:txBody>
          <a:bodyPr>
            <a:normAutofit/>
          </a:bodyPr>
          <a:lstStyle/>
          <a:p>
            <a:pPr lvl="0"/>
            <a:r>
              <a:rPr lang="en-US" dirty="0"/>
              <a:t>The DCT transforms the spatial signal to frequency domain coefficients.</a:t>
            </a:r>
            <a:endParaRPr lang="en-SG" sz="2000" dirty="0"/>
          </a:p>
          <a:p>
            <a:endParaRPr lang="en-SG" sz="2000" dirty="0"/>
          </a:p>
          <a:p>
            <a:pPr lvl="0"/>
            <a:r>
              <a:rPr lang="en-US" dirty="0"/>
              <a:t>No complex number operations (Discrete Fourier Transform)</a:t>
            </a:r>
            <a:endParaRPr lang="en-SG" sz="2000" dirty="0"/>
          </a:p>
          <a:p>
            <a:endParaRPr lang="en-SG" sz="2000" dirty="0"/>
          </a:p>
          <a:p>
            <a:pPr lvl="0"/>
            <a:r>
              <a:rPr lang="en-US" dirty="0"/>
              <a:t>DCT decomposes a block of data</a:t>
            </a:r>
            <a:endParaRPr lang="en-SG" sz="2000" dirty="0"/>
          </a:p>
          <a:p>
            <a:pPr lvl="1"/>
            <a:r>
              <a:rPr lang="en-US" dirty="0"/>
              <a:t> DC coefficient -&gt;average of the data samples </a:t>
            </a:r>
            <a:endParaRPr lang="en-SG" sz="1600" dirty="0"/>
          </a:p>
          <a:p>
            <a:pPr lvl="1"/>
            <a:r>
              <a:rPr lang="en-US" dirty="0"/>
              <a:t> AC coefficients , each corresponding to the frequency   components.</a:t>
            </a:r>
            <a:endParaRPr lang="en-SG" sz="1800" dirty="0"/>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65</a:t>
            </a:fld>
            <a:endParaRPr lang="en-SG"/>
          </a:p>
        </p:txBody>
      </p:sp>
      <p:pic>
        <p:nvPicPr>
          <p:cNvPr id="5" name="60969276">
            <a:hlinkClick r:id="" action="ppaction://media"/>
            <a:extLst>
              <a:ext uri="{FF2B5EF4-FFF2-40B4-BE49-F238E27FC236}">
                <a16:creationId xmlns:a16="http://schemas.microsoft.com/office/drawing/2014/main" id="{0BA13414-FE88-4B5E-A7B6-42A18CFFC1E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07388" y="5851525"/>
            <a:ext cx="487362" cy="487363"/>
          </a:xfrm>
          <a:prstGeom prst="rect">
            <a:avLst/>
          </a:prstGeom>
        </p:spPr>
      </p:pic>
    </p:spTree>
    <p:custDataLst>
      <p:tags r:id="rId1"/>
    </p:custDataLst>
    <p:extLst>
      <p:ext uri="{BB962C8B-B14F-4D97-AF65-F5344CB8AC3E}">
        <p14:creationId xmlns:p14="http://schemas.microsoft.com/office/powerpoint/2010/main" val="223760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sz="4000" b="1" dirty="0">
                <a:solidFill>
                  <a:schemeClr val="tx2">
                    <a:satMod val="130000"/>
                  </a:schemeClr>
                </a:solidFill>
              </a:rPr>
              <a:t>Digital Audio Compression</a:t>
            </a:r>
          </a:p>
        </p:txBody>
      </p:sp>
      <p:sp>
        <p:nvSpPr>
          <p:cNvPr id="19459" name="Content Placeholder 2"/>
          <p:cNvSpPr>
            <a:spLocks noGrp="1"/>
          </p:cNvSpPr>
          <p:nvPr>
            <p:ph idx="1"/>
          </p:nvPr>
        </p:nvSpPr>
        <p:spPr/>
        <p:txBody>
          <a:bodyPr>
            <a:normAutofit fontScale="55000" lnSpcReduction="20000"/>
          </a:bodyPr>
          <a:lstStyle/>
          <a:p>
            <a:r>
              <a:rPr lang="en-SG" sz="5100" dirty="0"/>
              <a:t>A simple and widely used audio compression method is Adaptive Delta Pulse Code Modulation (ADPCM).</a:t>
            </a:r>
          </a:p>
          <a:p>
            <a:r>
              <a:rPr lang="en-SG" sz="5100" dirty="0"/>
              <a:t>MPEG Audio Compression besides video standards</a:t>
            </a:r>
          </a:p>
          <a:p>
            <a:pPr lvl="1"/>
            <a:r>
              <a:rPr lang="en-US" sz="5100" dirty="0"/>
              <a:t>MPEG-1 (1991) CD quality audio</a:t>
            </a:r>
          </a:p>
          <a:p>
            <a:pPr lvl="1"/>
            <a:r>
              <a:rPr lang="en-US" sz="5100" dirty="0"/>
              <a:t>MPEG-2 (1994) Multi-channel surround sound</a:t>
            </a:r>
          </a:p>
          <a:p>
            <a:pPr lvl="1"/>
            <a:r>
              <a:rPr lang="en-US" sz="5100" dirty="0"/>
              <a:t>MPEG-4 (1998) MIDI, speech </a:t>
            </a:r>
            <a:r>
              <a:rPr lang="en-US" sz="5100" dirty="0" err="1"/>
              <a:t>etc</a:t>
            </a:r>
            <a:endParaRPr lang="en-US" sz="5100" dirty="0"/>
          </a:p>
          <a:p>
            <a:r>
              <a:rPr lang="en-US" sz="5100" dirty="0"/>
              <a:t>MPEG-1 defined three downward compatible </a:t>
            </a:r>
            <a:r>
              <a:rPr lang="en-US" sz="5100" b="1" dirty="0"/>
              <a:t>layers </a:t>
            </a:r>
            <a:r>
              <a:rPr lang="en-US" sz="5100" dirty="0"/>
              <a:t>of audio compression</a:t>
            </a:r>
          </a:p>
          <a:p>
            <a:pPr lvl="1"/>
            <a:r>
              <a:rPr lang="en-SG" sz="5100" dirty="0"/>
              <a:t>For our case, we will only touch on layer 3 - </a:t>
            </a:r>
            <a:r>
              <a:rPr lang="en-US" sz="5100" dirty="0"/>
              <a:t>music (MPEG-1 layer 3 == mp3)</a:t>
            </a:r>
          </a:p>
          <a:p>
            <a:pPr lvl="1"/>
            <a:endParaRPr lang="en-SG" dirty="0"/>
          </a:p>
          <a:p>
            <a:pPr lvl="1"/>
            <a:endParaRPr lang="en-SG"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5" name="Footer Placeholder 4"/>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66</a:t>
            </a:fld>
            <a:endParaRPr lang="en-SG"/>
          </a:p>
        </p:txBody>
      </p:sp>
      <p:pic>
        <p:nvPicPr>
          <p:cNvPr id="4" name="60969284">
            <a:hlinkClick r:id="" action="ppaction://media"/>
            <a:extLst>
              <a:ext uri="{FF2B5EF4-FFF2-40B4-BE49-F238E27FC236}">
                <a16:creationId xmlns:a16="http://schemas.microsoft.com/office/drawing/2014/main" id="{D7A63E06-25A6-4169-9F93-E085CAD7709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62913" y="5919788"/>
            <a:ext cx="487362" cy="487362"/>
          </a:xfrm>
          <a:prstGeom prst="rect">
            <a:avLst/>
          </a:prstGeom>
        </p:spPr>
      </p:pic>
    </p:spTree>
    <p:custDataLst>
      <p:tags r:id="rId1"/>
    </p:custDataLst>
    <p:extLst>
      <p:ext uri="{BB962C8B-B14F-4D97-AF65-F5344CB8AC3E}">
        <p14:creationId xmlns:p14="http://schemas.microsoft.com/office/powerpoint/2010/main" val="29549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One-Dimensional (1D) DCT, 1D-DCT</a:t>
            </a:r>
          </a:p>
        </p:txBody>
      </p:sp>
      <p:sp>
        <p:nvSpPr>
          <p:cNvPr id="3" name="Content Placeholder 2"/>
          <p:cNvSpPr>
            <a:spLocks noGrp="1"/>
          </p:cNvSpPr>
          <p:nvPr>
            <p:ph idx="1"/>
          </p:nvPr>
        </p:nvSpPr>
        <p:spPr>
          <a:xfrm>
            <a:off x="628650" y="1690689"/>
            <a:ext cx="7886700" cy="4351338"/>
          </a:xfrm>
        </p:spPr>
        <p:txBody>
          <a:bodyPr/>
          <a:lstStyle/>
          <a:p>
            <a:pPr marL="0" indent="0">
              <a:buNone/>
            </a:pPr>
            <a:r>
              <a:rPr lang="en-US" altLang="en-US" dirty="0"/>
              <a:t>DCT(Forward Transform) for N data samples</a:t>
            </a:r>
          </a:p>
          <a:p>
            <a:endParaRPr lang="en-US" altLang="en-US" dirty="0"/>
          </a:p>
          <a:p>
            <a:endParaRPr lang="en-US" altLang="en-US" dirty="0"/>
          </a:p>
          <a:p>
            <a:endParaRPr lang="en-US" altLang="en-US" dirty="0"/>
          </a:p>
          <a:p>
            <a:r>
              <a:rPr lang="en-US" altLang="en-US" dirty="0"/>
              <a:t>IDCT(Inverse transform)</a:t>
            </a:r>
          </a:p>
          <a:p>
            <a:pPr marL="0" indent="0">
              <a:buNone/>
            </a:pPr>
            <a:endParaRPr lang="en-US" altLang="en-US" dirty="0"/>
          </a:p>
          <a:p>
            <a:pPr marL="0" indent="0">
              <a:buNone/>
            </a:pPr>
            <a:r>
              <a:rPr lang="en-SG" dirty="0"/>
              <a:t>    </a:t>
            </a:r>
          </a:p>
        </p:txBody>
      </p:sp>
      <p:sp>
        <p:nvSpPr>
          <p:cNvPr id="11" name="Footer Placeholder 10"/>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a:xfrm>
            <a:off x="6643481" y="6164212"/>
            <a:ext cx="2057400" cy="365125"/>
          </a:xfrm>
        </p:spPr>
        <p:txBody>
          <a:bodyPr/>
          <a:lstStyle/>
          <a:p>
            <a:fld id="{FC86BAA5-1B63-4717-AF6B-9DAEFEFDF54E}" type="slidenum">
              <a:rPr lang="en-SG" smtClean="0"/>
              <a:t>67</a:t>
            </a:fld>
            <a:endParaRPr lang="en-SG" dirty="0"/>
          </a:p>
        </p:txBody>
      </p:sp>
      <p:graphicFrame>
        <p:nvGraphicFramePr>
          <p:cNvPr id="5" name="Object 4"/>
          <p:cNvGraphicFramePr>
            <a:graphicFrameLocks noChangeAspect="1"/>
          </p:cNvGraphicFramePr>
          <p:nvPr/>
        </p:nvGraphicFramePr>
        <p:xfrm>
          <a:off x="284921" y="2403233"/>
          <a:ext cx="5257800" cy="941388"/>
        </p:xfrm>
        <a:graphic>
          <a:graphicData uri="http://schemas.openxmlformats.org/presentationml/2006/ole">
            <mc:AlternateContent xmlns:mc="http://schemas.openxmlformats.org/markup-compatibility/2006">
              <mc:Choice xmlns:v="urn:schemas-microsoft-com:vml" Requires="v">
                <p:oleObj spid="_x0000_s1106" name="Equation" r:id="rId7" imgW="2552700" imgH="457200" progId="Equation.DSMT4">
                  <p:embed/>
                </p:oleObj>
              </mc:Choice>
              <mc:Fallback>
                <p:oleObj name="Equation" r:id="rId7" imgW="2552700" imgH="457200" progId="Equation.DSMT4">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921" y="2403233"/>
                        <a:ext cx="52578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6457950" y="2957271"/>
          <a:ext cx="1981200" cy="387350"/>
        </p:xfrm>
        <a:graphic>
          <a:graphicData uri="http://schemas.openxmlformats.org/presentationml/2006/ole">
            <mc:AlternateContent xmlns:mc="http://schemas.openxmlformats.org/markup-compatibility/2006">
              <mc:Choice xmlns:v="urn:schemas-microsoft-com:vml" Requires="v">
                <p:oleObj spid="_x0000_s1107" name="Equation" r:id="rId9" imgW="926698" imgH="177723" progId="Equation.DSMT4">
                  <p:embed/>
                </p:oleObj>
              </mc:Choice>
              <mc:Fallback>
                <p:oleObj name="Equation" r:id="rId9" imgW="926698" imgH="177723" progId="Equation.DSMT4">
                  <p:embed/>
                  <p:pic>
                    <p:nvPicPr>
                      <p:cNvPr id="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7950" y="2957271"/>
                        <a:ext cx="1981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nvGraphicFramePr>
        <p:xfrm>
          <a:off x="284921" y="4373217"/>
          <a:ext cx="5562600" cy="995363"/>
        </p:xfrm>
        <a:graphic>
          <a:graphicData uri="http://schemas.openxmlformats.org/presentationml/2006/ole">
            <mc:AlternateContent xmlns:mc="http://schemas.openxmlformats.org/markup-compatibility/2006">
              <mc:Choice xmlns:v="urn:schemas-microsoft-com:vml" Requires="v">
                <p:oleObj spid="_x0000_s1108" name="Equation" r:id="rId11" imgW="2552700" imgH="457200" progId="Equation.DSMT4">
                  <p:embed/>
                </p:oleObj>
              </mc:Choice>
              <mc:Fallback>
                <p:oleObj name="Equation" r:id="rId11" imgW="2552700" imgH="457200" progId="Equation.DSMT4">
                  <p:embed/>
                  <p:pic>
                    <p:nvPicPr>
                      <p:cNvPr id="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921" y="4373217"/>
                        <a:ext cx="55626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nvGraphicFramePr>
        <p:xfrm>
          <a:off x="6534150" y="4684366"/>
          <a:ext cx="1905000" cy="373063"/>
        </p:xfrm>
        <a:graphic>
          <a:graphicData uri="http://schemas.openxmlformats.org/presentationml/2006/ole">
            <mc:AlternateContent xmlns:mc="http://schemas.openxmlformats.org/markup-compatibility/2006">
              <mc:Choice xmlns:v="urn:schemas-microsoft-com:vml" Requires="v">
                <p:oleObj spid="_x0000_s1109" name="Equation" r:id="rId13" imgW="926698" imgH="177723" progId="Equation.DSMT4">
                  <p:embed/>
                </p:oleObj>
              </mc:Choice>
              <mc:Fallback>
                <p:oleObj name="Equation" r:id="rId13" imgW="926698" imgH="177723" progId="Equation.DSMT4">
                  <p:embed/>
                  <p:pic>
                    <p:nvPicPr>
                      <p:cNvPr id="8"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34150" y="4684366"/>
                        <a:ext cx="19050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2"/>
          <p:cNvGraphicFramePr>
            <a:graphicFrameLocks noChangeAspect="1"/>
          </p:cNvGraphicFramePr>
          <p:nvPr/>
        </p:nvGraphicFramePr>
        <p:xfrm>
          <a:off x="934279" y="5388974"/>
          <a:ext cx="2819400" cy="1276350"/>
        </p:xfrm>
        <a:graphic>
          <a:graphicData uri="http://schemas.openxmlformats.org/presentationml/2006/ole">
            <mc:AlternateContent xmlns:mc="http://schemas.openxmlformats.org/markup-compatibility/2006">
              <mc:Choice xmlns:v="urn:schemas-microsoft-com:vml" Requires="v">
                <p:oleObj spid="_x0000_s1110" name="Equation" r:id="rId15" imgW="1409088" imgH="634725" progId="Equation.DSMT4">
                  <p:embed/>
                </p:oleObj>
              </mc:Choice>
              <mc:Fallback>
                <p:oleObj name="Equation" r:id="rId15" imgW="1409088" imgH="634725" progId="Equation.DSMT4">
                  <p:embed/>
                  <p:pic>
                    <p:nvPicPr>
                      <p:cNvPr id="9"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279" y="5388974"/>
                        <a:ext cx="2819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60969343">
            <a:hlinkClick r:id="" action="ppaction://media"/>
            <a:extLst>
              <a:ext uri="{FF2B5EF4-FFF2-40B4-BE49-F238E27FC236}">
                <a16:creationId xmlns:a16="http://schemas.microsoft.com/office/drawing/2014/main" id="{22F41C4D-7D0B-43DA-B934-8AD788B0810A}"/>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8089900" y="6042025"/>
            <a:ext cx="487363" cy="487363"/>
          </a:xfrm>
          <a:prstGeom prst="rect">
            <a:avLst/>
          </a:prstGeom>
        </p:spPr>
      </p:pic>
    </p:spTree>
    <p:custDataLst>
      <p:tags r:id="rId2"/>
    </p:custDataLst>
    <p:extLst>
      <p:ext uri="{BB962C8B-B14F-4D97-AF65-F5344CB8AC3E}">
        <p14:creationId xmlns:p14="http://schemas.microsoft.com/office/powerpoint/2010/main" val="66918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a:t>
            </a:r>
          </a:p>
        </p:txBody>
      </p:sp>
      <p:sp>
        <p:nvSpPr>
          <p:cNvPr id="3" name="Content Placeholder 2"/>
          <p:cNvSpPr>
            <a:spLocks noGrp="1"/>
          </p:cNvSpPr>
          <p:nvPr>
            <p:ph idx="1"/>
          </p:nvPr>
        </p:nvSpPr>
        <p:spPr>
          <a:xfrm>
            <a:off x="251792" y="1520825"/>
            <a:ext cx="8799444" cy="4835526"/>
          </a:xfrm>
        </p:spPr>
        <p:txBody>
          <a:bodyPr>
            <a:normAutofit fontScale="70000" lnSpcReduction="20000"/>
          </a:bodyPr>
          <a:lstStyle/>
          <a:p>
            <a:pPr marL="0" indent="0">
              <a:buNone/>
            </a:pPr>
            <a:r>
              <a:rPr lang="en-SG" sz="3400" dirty="0"/>
              <a:t>x(n)={10,8,10,12} where N=4</a:t>
            </a:r>
          </a:p>
          <a:p>
            <a:pPr marL="0" indent="0">
              <a:buNone/>
            </a:pPr>
            <a:endParaRPr lang="en-SG" sz="3400" dirty="0"/>
          </a:p>
          <a:p>
            <a:pPr marL="0" indent="0">
              <a:buNone/>
            </a:pPr>
            <a:r>
              <a:rPr lang="en-SG" sz="3400" dirty="0"/>
              <a:t>X</a:t>
            </a:r>
            <a:r>
              <a:rPr lang="en-SG" sz="3400" baseline="-25000" dirty="0"/>
              <a:t>DCT</a:t>
            </a:r>
            <a:r>
              <a:rPr lang="en-SG" sz="3400" dirty="0"/>
              <a:t>(0) = 20, X</a:t>
            </a:r>
            <a:r>
              <a:rPr lang="en-SG" sz="3400" baseline="-25000" dirty="0"/>
              <a:t>DCT</a:t>
            </a:r>
            <a:r>
              <a:rPr lang="en-SG" sz="3400" dirty="0"/>
              <a:t>(1) = -1.8478, X</a:t>
            </a:r>
            <a:r>
              <a:rPr lang="en-SG" sz="3400" baseline="-25000" dirty="0"/>
              <a:t>DCT</a:t>
            </a:r>
            <a:r>
              <a:rPr lang="en-SG" sz="3400" dirty="0"/>
              <a:t>(2) = 2, X</a:t>
            </a:r>
            <a:r>
              <a:rPr lang="en-SG" sz="3400" baseline="-25000" dirty="0"/>
              <a:t>DCT</a:t>
            </a:r>
            <a:r>
              <a:rPr lang="en-SG" sz="3400" dirty="0"/>
              <a:t>(3) = 0.7654</a:t>
            </a:r>
          </a:p>
          <a:p>
            <a:pPr marL="0" indent="0">
              <a:buNone/>
            </a:pPr>
            <a:endParaRPr lang="en-SG" sz="3400" dirty="0"/>
          </a:p>
          <a:p>
            <a:pPr marL="0" indent="0">
              <a:buNone/>
            </a:pPr>
            <a:r>
              <a:rPr lang="en-SG" sz="3400" dirty="0"/>
              <a:t>Using Matlab,</a:t>
            </a:r>
          </a:p>
          <a:p>
            <a:pPr marL="0" indent="0">
              <a:buNone/>
            </a:pPr>
            <a:r>
              <a:rPr lang="fr-FR" sz="3400" dirty="0"/>
              <a:t>&gt;&gt; </a:t>
            </a:r>
            <a:r>
              <a:rPr lang="fr-FR" sz="3400" dirty="0" err="1"/>
              <a:t>dct</a:t>
            </a:r>
            <a:r>
              <a:rPr lang="fr-FR" sz="3400" dirty="0"/>
              <a:t>([10 8 10 12])</a:t>
            </a:r>
          </a:p>
          <a:p>
            <a:pPr marL="0" indent="0">
              <a:buNone/>
            </a:pPr>
            <a:r>
              <a:rPr lang="fr-FR" sz="3400" dirty="0"/>
              <a:t>ans =</a:t>
            </a:r>
          </a:p>
          <a:p>
            <a:pPr marL="0" indent="0">
              <a:buNone/>
            </a:pPr>
            <a:r>
              <a:rPr lang="fr-FR" sz="3400" dirty="0"/>
              <a:t>   20.0000   -1.8478    2.0000    0.7654</a:t>
            </a:r>
            <a:endParaRPr lang="en-SG" sz="3400" dirty="0"/>
          </a:p>
          <a:p>
            <a:pPr marL="0" indent="0">
              <a:buNone/>
            </a:pPr>
            <a:endParaRPr lang="en-SG" sz="3400" dirty="0"/>
          </a:p>
          <a:p>
            <a:pPr marL="0" indent="0">
              <a:buNone/>
            </a:pPr>
            <a:r>
              <a:rPr lang="en-SG" sz="3400" dirty="0"/>
              <a:t>We can quantize the DCT coefficients and encode them into binary data. 1D-DCT can be used to audio coding.  A modified DCT is used in MPEG-1 MP3 audio coding. </a:t>
            </a:r>
          </a:p>
          <a:p>
            <a:pPr marL="0" indent="0">
              <a:buNone/>
            </a:pPr>
            <a:r>
              <a:rPr lang="en-SG" sz="3400" dirty="0"/>
              <a:t>Similarly, 2D-DCT can be used for JPEG image compression.</a:t>
            </a:r>
          </a:p>
          <a:p>
            <a:pPr marL="0" indent="0">
              <a:buNone/>
            </a:pPr>
            <a:endParaRPr lang="en-SG" dirty="0"/>
          </a:p>
          <a:p>
            <a:pPr marL="0" indent="0">
              <a:buNone/>
            </a:pPr>
            <a:endParaRPr lang="en-SG" dirty="0"/>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68</a:t>
            </a:fld>
            <a:endParaRPr lang="en-SG"/>
          </a:p>
        </p:txBody>
      </p:sp>
      <p:pic>
        <p:nvPicPr>
          <p:cNvPr id="5" name="60969427">
            <a:hlinkClick r:id="" action="ppaction://media"/>
            <a:extLst>
              <a:ext uri="{FF2B5EF4-FFF2-40B4-BE49-F238E27FC236}">
                <a16:creationId xmlns:a16="http://schemas.microsoft.com/office/drawing/2014/main" id="{3FE3E5F3-9E7C-47FD-91D5-D1DCF9C1C8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26388" y="6250675"/>
            <a:ext cx="578750" cy="578750"/>
          </a:xfrm>
          <a:prstGeom prst="rect">
            <a:avLst/>
          </a:prstGeom>
        </p:spPr>
      </p:pic>
    </p:spTree>
    <p:custDataLst>
      <p:tags r:id="rId1"/>
    </p:custDataLst>
    <p:extLst>
      <p:ext uri="{BB962C8B-B14F-4D97-AF65-F5344CB8AC3E}">
        <p14:creationId xmlns:p14="http://schemas.microsoft.com/office/powerpoint/2010/main" val="397784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69</a:t>
            </a:fld>
            <a:endParaRPr lang="en-SG"/>
          </a:p>
        </p:txBody>
      </p:sp>
      <p:pic>
        <p:nvPicPr>
          <p:cNvPr id="3" name="image18.png"/>
          <p:cNvPicPr/>
          <p:nvPr/>
        </p:nvPicPr>
        <p:blipFill>
          <a:blip r:embed="rId6"/>
          <a:srcRect/>
          <a:stretch>
            <a:fillRect/>
          </a:stretch>
        </p:blipFill>
        <p:spPr>
          <a:xfrm>
            <a:off x="932815" y="943873"/>
            <a:ext cx="7059279" cy="3794381"/>
          </a:xfrm>
          <a:prstGeom prst="rect">
            <a:avLst/>
          </a:prstGeom>
          <a:ln/>
        </p:spPr>
      </p:pic>
      <p:sp>
        <p:nvSpPr>
          <p:cNvPr id="4" name="TextBox 3"/>
          <p:cNvSpPr txBox="1"/>
          <p:nvPr/>
        </p:nvSpPr>
        <p:spPr>
          <a:xfrm>
            <a:off x="424843" y="5402244"/>
            <a:ext cx="8075221" cy="954107"/>
          </a:xfrm>
          <a:prstGeom prst="rect">
            <a:avLst/>
          </a:prstGeom>
          <a:noFill/>
        </p:spPr>
        <p:txBody>
          <a:bodyPr wrap="square" rtlCol="0">
            <a:spAutoFit/>
          </a:bodyPr>
          <a:lstStyle/>
          <a:p>
            <a:r>
              <a:rPr lang="en-SG" sz="2800" dirty="0">
                <a:latin typeface="Times New Roman" panose="02020603050405020304" pitchFamily="18" charset="0"/>
                <a:cs typeface="Times New Roman" panose="02020603050405020304" pitchFamily="18" charset="0"/>
              </a:rPr>
              <a:t>x(n) – sample in discrete time domain</a:t>
            </a:r>
          </a:p>
          <a:p>
            <a:r>
              <a:rPr lang="en-SG" sz="2800" dirty="0" err="1">
                <a:latin typeface="Times New Roman" panose="02020603050405020304" pitchFamily="18" charset="0"/>
                <a:cs typeface="Times New Roman" panose="02020603050405020304" pitchFamily="18" charset="0"/>
              </a:rPr>
              <a:t>Xdct</a:t>
            </a:r>
            <a:r>
              <a:rPr lang="en-SG" sz="2800" dirty="0">
                <a:latin typeface="Times New Roman" panose="02020603050405020304" pitchFamily="18" charset="0"/>
                <a:cs typeface="Times New Roman" panose="02020603050405020304" pitchFamily="18" charset="0"/>
              </a:rPr>
              <a:t>(k) – </a:t>
            </a:r>
            <a:r>
              <a:rPr lang="en-SG" sz="2800" dirty="0" err="1">
                <a:latin typeface="Times New Roman" panose="02020603050405020304" pitchFamily="18" charset="0"/>
                <a:cs typeface="Times New Roman" panose="02020603050405020304" pitchFamily="18" charset="0"/>
              </a:rPr>
              <a:t>dct</a:t>
            </a:r>
            <a:r>
              <a:rPr lang="en-SG" sz="2800" dirty="0">
                <a:latin typeface="Times New Roman" panose="02020603050405020304" pitchFamily="18" charset="0"/>
                <a:cs typeface="Times New Roman" panose="02020603050405020304" pitchFamily="18" charset="0"/>
              </a:rPr>
              <a:t> coefficients in the frequency domain</a:t>
            </a:r>
          </a:p>
        </p:txBody>
      </p:sp>
      <p:pic>
        <p:nvPicPr>
          <p:cNvPr id="5" name="60969431">
            <a:hlinkClick r:id="" action="ppaction://media"/>
            <a:extLst>
              <a:ext uri="{FF2B5EF4-FFF2-40B4-BE49-F238E27FC236}">
                <a16:creationId xmlns:a16="http://schemas.microsoft.com/office/drawing/2014/main" id="{6313C215-D709-462C-BB78-A0D78FDFA91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07388" y="6042025"/>
            <a:ext cx="487362" cy="487363"/>
          </a:xfrm>
          <a:prstGeom prst="rect">
            <a:avLst/>
          </a:prstGeom>
        </p:spPr>
      </p:pic>
    </p:spTree>
    <p:custDataLst>
      <p:tags r:id="rId1"/>
    </p:custDataLst>
    <p:extLst>
      <p:ext uri="{BB962C8B-B14F-4D97-AF65-F5344CB8AC3E}">
        <p14:creationId xmlns:p14="http://schemas.microsoft.com/office/powerpoint/2010/main" val="13156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based image retrieval </a:t>
            </a:r>
            <a:endParaRPr lang="en-SG" dirty="0"/>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7</a:t>
            </a:fld>
            <a:endParaRPr lang="en-SG"/>
          </a:p>
        </p:txBody>
      </p:sp>
      <p:pic>
        <p:nvPicPr>
          <p:cNvPr id="4" name="Picture 3"/>
          <p:cNvPicPr>
            <a:picLocks noChangeAspect="1"/>
          </p:cNvPicPr>
          <p:nvPr/>
        </p:nvPicPr>
        <p:blipFill>
          <a:blip r:embed="rId6"/>
          <a:stretch>
            <a:fillRect/>
          </a:stretch>
        </p:blipFill>
        <p:spPr>
          <a:xfrm>
            <a:off x="882040" y="1379270"/>
            <a:ext cx="7379920" cy="4163279"/>
          </a:xfrm>
          <a:prstGeom prst="rect">
            <a:avLst/>
          </a:prstGeom>
        </p:spPr>
      </p:pic>
      <p:sp>
        <p:nvSpPr>
          <p:cNvPr id="5" name="Rectangle 4"/>
          <p:cNvSpPr/>
          <p:nvPr/>
        </p:nvSpPr>
        <p:spPr>
          <a:xfrm>
            <a:off x="882040" y="5849719"/>
            <a:ext cx="7076098" cy="369332"/>
          </a:xfrm>
          <a:prstGeom prst="rect">
            <a:avLst/>
          </a:prstGeom>
        </p:spPr>
        <p:txBody>
          <a:bodyPr wrap="square">
            <a:spAutoFit/>
          </a:bodyPr>
          <a:lstStyle/>
          <a:p>
            <a:r>
              <a:rPr lang="en-SG" dirty="0"/>
              <a:t>@</a:t>
            </a:r>
            <a:r>
              <a:rPr lang="en-SG" dirty="0" err="1"/>
              <a:t>Fraunhofer</a:t>
            </a:r>
            <a:r>
              <a:rPr lang="en-SG" dirty="0"/>
              <a:t>-Institute IOSB</a:t>
            </a:r>
          </a:p>
        </p:txBody>
      </p:sp>
      <p:pic>
        <p:nvPicPr>
          <p:cNvPr id="6" name="60967086">
            <a:hlinkClick r:id="" action="ppaction://media"/>
            <a:extLst>
              <a:ext uri="{FF2B5EF4-FFF2-40B4-BE49-F238E27FC236}">
                <a16:creationId xmlns:a16="http://schemas.microsoft.com/office/drawing/2014/main" id="{4E9830A3-D159-40D6-8388-CC87607478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21675" y="6042025"/>
            <a:ext cx="487363" cy="487363"/>
          </a:xfrm>
          <a:prstGeom prst="rect">
            <a:avLst/>
          </a:prstGeom>
        </p:spPr>
      </p:pic>
    </p:spTree>
    <p:custDataLst>
      <p:tags r:id="rId1"/>
    </p:custDataLst>
    <p:extLst>
      <p:ext uri="{BB962C8B-B14F-4D97-AF65-F5344CB8AC3E}">
        <p14:creationId xmlns:p14="http://schemas.microsoft.com/office/powerpoint/2010/main" val="97552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408472" cy="1325563"/>
          </a:xfrm>
        </p:spPr>
        <p:txBody>
          <a:bodyPr>
            <a:normAutofit fontScale="90000"/>
          </a:bodyPr>
          <a:lstStyle/>
          <a:p>
            <a:r>
              <a:rPr lang="en-US" dirty="0"/>
              <a:t>Samples:  x(n)={10,8,10,12} where N=4</a:t>
            </a:r>
            <a:r>
              <a:rPr lang="en-SG" dirty="0"/>
              <a:t/>
            </a:r>
            <a:br>
              <a:rPr lang="en-SG" dirty="0"/>
            </a:br>
            <a:endParaRPr lang="en-SG" dirty="0"/>
          </a:p>
        </p:txBody>
      </p:sp>
      <p:sp>
        <p:nvSpPr>
          <p:cNvPr id="3" name="Content Placeholder 2"/>
          <p:cNvSpPr>
            <a:spLocks noGrp="1"/>
          </p:cNvSpPr>
          <p:nvPr>
            <p:ph idx="1"/>
          </p:nvPr>
        </p:nvSpPr>
        <p:spPr>
          <a:xfrm>
            <a:off x="889536" y="1189956"/>
            <a:ext cx="7886700" cy="530101"/>
          </a:xfrm>
        </p:spPr>
        <p:txBody>
          <a:bodyPr/>
          <a:lstStyle/>
          <a:p>
            <a:pPr marL="0" indent="0">
              <a:buNone/>
            </a:pPr>
            <a:r>
              <a:rPr lang="en-SG" dirty="0"/>
              <a:t>Note x(0)=10, x(1)=8, x(10), x(12), N=4</a:t>
            </a:r>
          </a:p>
          <a:p>
            <a:pPr marL="0" indent="0">
              <a:buNone/>
            </a:pPr>
            <a:endParaRPr lang="en-SG" dirty="0"/>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70</a:t>
            </a:fld>
            <a:endParaRPr lang="en-SG"/>
          </a:p>
        </p:txBody>
      </p:sp>
      <p:pic>
        <p:nvPicPr>
          <p:cNvPr id="5" name="Picture 4"/>
          <p:cNvPicPr>
            <a:picLocks noChangeAspect="1"/>
          </p:cNvPicPr>
          <p:nvPr/>
        </p:nvPicPr>
        <p:blipFill>
          <a:blip r:embed="rId3"/>
          <a:stretch>
            <a:fillRect/>
          </a:stretch>
        </p:blipFill>
        <p:spPr>
          <a:xfrm>
            <a:off x="494185" y="1864426"/>
            <a:ext cx="8151048" cy="4462312"/>
          </a:xfrm>
          <a:prstGeom prst="rect">
            <a:avLst/>
          </a:prstGeom>
        </p:spPr>
      </p:pic>
    </p:spTree>
    <p:custDataLst>
      <p:tags r:id="rId1"/>
    </p:custDataLst>
    <p:extLst>
      <p:ext uri="{BB962C8B-B14F-4D97-AF65-F5344CB8AC3E}">
        <p14:creationId xmlns:p14="http://schemas.microsoft.com/office/powerpoint/2010/main" val="25381974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26" y="230187"/>
            <a:ext cx="8223802" cy="1325563"/>
          </a:xfrm>
        </p:spPr>
        <p:txBody>
          <a:bodyPr/>
          <a:lstStyle/>
          <a:p>
            <a:r>
              <a:rPr lang="en-SG" dirty="0"/>
              <a:t>Two-Dimensional (2D) DCT</a:t>
            </a:r>
          </a:p>
        </p:txBody>
      </p:sp>
      <p:sp>
        <p:nvSpPr>
          <p:cNvPr id="3" name="Content Placeholder 2"/>
          <p:cNvSpPr>
            <a:spLocks noGrp="1"/>
          </p:cNvSpPr>
          <p:nvPr>
            <p:ph idx="1"/>
          </p:nvPr>
        </p:nvSpPr>
        <p:spPr>
          <a:xfrm>
            <a:off x="609600" y="1460500"/>
            <a:ext cx="7886700" cy="4351338"/>
          </a:xfrm>
        </p:spPr>
        <p:txBody>
          <a:bodyPr/>
          <a:lstStyle/>
          <a:p>
            <a:pPr marL="0" indent="0">
              <a:buNone/>
            </a:pPr>
            <a:r>
              <a:rPr lang="en-SG" dirty="0"/>
              <a:t>Forward DCT</a:t>
            </a:r>
          </a:p>
          <a:p>
            <a:endParaRPr lang="en-SG" dirty="0"/>
          </a:p>
          <a:p>
            <a:pPr marL="0" indent="0">
              <a:buNone/>
            </a:pPr>
            <a:endParaRPr lang="en-SG" dirty="0"/>
          </a:p>
          <a:p>
            <a:endParaRPr lang="en-SG" dirty="0"/>
          </a:p>
          <a:p>
            <a:pPr marL="0" indent="0">
              <a:buNone/>
            </a:pPr>
            <a:r>
              <a:rPr lang="en-SG" dirty="0"/>
              <a:t>Inverse DCT</a:t>
            </a:r>
          </a:p>
          <a:p>
            <a:pPr marL="0" indent="0">
              <a:buNone/>
            </a:pPr>
            <a:endParaRPr lang="en-SG" dirty="0"/>
          </a:p>
          <a:p>
            <a:pPr marL="0" indent="0">
              <a:buNone/>
            </a:pPr>
            <a:endParaRPr lang="en-SG" dirty="0"/>
          </a:p>
          <a:p>
            <a:endParaRPr lang="en-SG" dirty="0"/>
          </a:p>
          <a:p>
            <a:endParaRPr lang="en-SG" dirty="0"/>
          </a:p>
          <a:p>
            <a:pPr marL="0" indent="0">
              <a:buNone/>
            </a:pPr>
            <a:endParaRPr lang="en-SG" dirty="0"/>
          </a:p>
          <a:p>
            <a:pPr marL="0" indent="0">
              <a:buNone/>
            </a:pPr>
            <a:endParaRPr lang="en-SG" dirty="0"/>
          </a:p>
        </p:txBody>
      </p:sp>
      <p:sp>
        <p:nvSpPr>
          <p:cNvPr id="10" name="Footer Placeholder 9"/>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71</a:t>
            </a:fld>
            <a:endParaRPr lang="en-SG" dirty="0"/>
          </a:p>
        </p:txBody>
      </p:sp>
      <p:graphicFrame>
        <p:nvGraphicFramePr>
          <p:cNvPr id="5" name="Object 4"/>
          <p:cNvGraphicFramePr>
            <a:graphicFrameLocks noChangeAspect="1"/>
          </p:cNvGraphicFramePr>
          <p:nvPr/>
        </p:nvGraphicFramePr>
        <p:xfrm>
          <a:off x="616226" y="2292350"/>
          <a:ext cx="7543800" cy="990600"/>
        </p:xfrm>
        <a:graphic>
          <a:graphicData uri="http://schemas.openxmlformats.org/presentationml/2006/ole">
            <mc:AlternateContent xmlns:mc="http://schemas.openxmlformats.org/markup-compatibility/2006">
              <mc:Choice xmlns:v="urn:schemas-microsoft-com:vml" Requires="v">
                <p:oleObj spid="_x0000_s2098" name="Equation" r:id="rId7" imgW="4165600" imgH="482600" progId="Equation.DSMT4">
                  <p:embed/>
                </p:oleObj>
              </mc:Choice>
              <mc:Fallback>
                <p:oleObj name="Equation" r:id="rId7" imgW="4165600" imgH="482600" progId="Equation.DSMT4">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226" y="229235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nvGraphicFramePr>
        <p:xfrm>
          <a:off x="609600" y="4343400"/>
          <a:ext cx="7924800" cy="923925"/>
        </p:xfrm>
        <a:graphic>
          <a:graphicData uri="http://schemas.openxmlformats.org/presentationml/2006/ole">
            <mc:AlternateContent xmlns:mc="http://schemas.openxmlformats.org/markup-compatibility/2006">
              <mc:Choice xmlns:v="urn:schemas-microsoft-com:vml" Requires="v">
                <p:oleObj spid="_x0000_s2099" name="Equation" r:id="rId9" imgW="4165600" imgH="482600" progId="Equation.DSMT4">
                  <p:embed/>
                </p:oleObj>
              </mc:Choice>
              <mc:Fallback>
                <p:oleObj name="Equation" r:id="rId9" imgW="4165600" imgH="482600" progId="Equation.DSMT4">
                  <p:embed/>
                  <p:pic>
                    <p:nvPicPr>
                      <p:cNvPr id="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343400"/>
                        <a:ext cx="792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nvGraphicFramePr>
        <p:xfrm>
          <a:off x="612913" y="5406302"/>
          <a:ext cx="2743200" cy="1203325"/>
        </p:xfrm>
        <a:graphic>
          <a:graphicData uri="http://schemas.openxmlformats.org/presentationml/2006/ole">
            <mc:AlternateContent xmlns:mc="http://schemas.openxmlformats.org/markup-compatibility/2006">
              <mc:Choice xmlns:v="urn:schemas-microsoft-com:vml" Requires="v">
                <p:oleObj spid="_x0000_s2100" name="Equation" r:id="rId11" imgW="1562100" imgH="685800" progId="Equation.DSMT4">
                  <p:embed/>
                </p:oleObj>
              </mc:Choice>
              <mc:Fallback>
                <p:oleObj name="Equation" r:id="rId11" imgW="1562100" imgH="685800" progId="Equation.DSMT4">
                  <p:embed/>
                  <p:pic>
                    <p:nvPicPr>
                      <p:cNvPr id="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913" y="5406302"/>
                        <a:ext cx="2743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3760304" y="5622707"/>
            <a:ext cx="5079724" cy="646331"/>
          </a:xfrm>
          <a:prstGeom prst="rect">
            <a:avLst/>
          </a:prstGeom>
        </p:spPr>
        <p:txBody>
          <a:bodyPr wrap="square">
            <a:spAutoFit/>
          </a:bodyPr>
          <a:lstStyle/>
          <a:p>
            <a:r>
              <a:rPr lang="en-SG" dirty="0"/>
              <a:t>p(</a:t>
            </a:r>
            <a:r>
              <a:rPr lang="en-SG" dirty="0" err="1"/>
              <a:t>I,j</a:t>
            </a:r>
            <a:r>
              <a:rPr lang="en-SG" dirty="0"/>
              <a:t>) = pixel level at the location (</a:t>
            </a:r>
            <a:r>
              <a:rPr lang="en-SG" dirty="0" err="1"/>
              <a:t>i,j</a:t>
            </a:r>
            <a:r>
              <a:rPr lang="en-SG" dirty="0"/>
              <a:t>)</a:t>
            </a:r>
          </a:p>
          <a:p>
            <a:r>
              <a:rPr lang="en-SG" dirty="0"/>
              <a:t>F(</a:t>
            </a:r>
            <a:r>
              <a:rPr lang="en-SG" dirty="0" err="1"/>
              <a:t>u,v</a:t>
            </a:r>
            <a:r>
              <a:rPr lang="en-SG" dirty="0"/>
              <a:t>) =DCT coefﬁcient at the frequency indices (</a:t>
            </a:r>
            <a:r>
              <a:rPr lang="en-SG" dirty="0" err="1"/>
              <a:t>u,v</a:t>
            </a:r>
            <a:r>
              <a:rPr lang="en-SG" dirty="0"/>
              <a:t>)</a:t>
            </a:r>
            <a:endParaRPr lang="en-SG" b="1" dirty="0"/>
          </a:p>
        </p:txBody>
      </p:sp>
      <p:pic>
        <p:nvPicPr>
          <p:cNvPr id="9" name="60969444">
            <a:hlinkClick r:id="" action="ppaction://media"/>
            <a:extLst>
              <a:ext uri="{FF2B5EF4-FFF2-40B4-BE49-F238E27FC236}">
                <a16:creationId xmlns:a16="http://schemas.microsoft.com/office/drawing/2014/main" id="{6F83C422-A1BC-479A-83C7-A4585ED3D226}"/>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131175" y="747713"/>
            <a:ext cx="487363" cy="487362"/>
          </a:xfrm>
          <a:prstGeom prst="rect">
            <a:avLst/>
          </a:prstGeom>
        </p:spPr>
      </p:pic>
    </p:spTree>
    <p:custDataLst>
      <p:tags r:id="rId2"/>
    </p:custDataLst>
    <p:extLst>
      <p:ext uri="{BB962C8B-B14F-4D97-AF65-F5344CB8AC3E}">
        <p14:creationId xmlns:p14="http://schemas.microsoft.com/office/powerpoint/2010/main" val="125499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zh-TW" dirty="0"/>
              <a:t>DCT – Revised</a:t>
            </a:r>
          </a:p>
        </p:txBody>
      </p:sp>
      <p:sp>
        <p:nvSpPr>
          <p:cNvPr id="118787" name="Rectangle 3"/>
          <p:cNvSpPr>
            <a:spLocks noGrp="1" noChangeArrowheads="1"/>
          </p:cNvSpPr>
          <p:nvPr>
            <p:ph idx="1"/>
          </p:nvPr>
        </p:nvSpPr>
        <p:spPr>
          <a:xfrm>
            <a:off x="457200" y="1412875"/>
            <a:ext cx="8229600" cy="5040313"/>
          </a:xfrm>
        </p:spPr>
        <p:txBody>
          <a:bodyPr/>
          <a:lstStyle/>
          <a:p>
            <a:pPr>
              <a:lnSpc>
                <a:spcPct val="90000"/>
              </a:lnSpc>
            </a:pPr>
            <a:r>
              <a:rPr lang="en-US" altLang="zh-TW" dirty="0"/>
              <a:t>The DCT transformation creates table </a:t>
            </a:r>
            <a:r>
              <a:rPr lang="en-US" altLang="zh-TW" i="1" dirty="0"/>
              <a:t>p(</a:t>
            </a:r>
            <a:r>
              <a:rPr lang="en-US" altLang="zh-TW" i="1" dirty="0" err="1"/>
              <a:t>i,j</a:t>
            </a:r>
            <a:r>
              <a:rPr lang="en-US" altLang="zh-TW" i="1" dirty="0"/>
              <a:t>)</a:t>
            </a:r>
            <a:r>
              <a:rPr lang="en-US" altLang="zh-TW" dirty="0"/>
              <a:t> from table </a:t>
            </a:r>
            <a:r>
              <a:rPr lang="en-US" altLang="zh-TW" i="1" dirty="0"/>
              <a:t>F(</a:t>
            </a:r>
            <a:r>
              <a:rPr lang="en-US" altLang="zh-TW" i="1" dirty="0" err="1"/>
              <a:t>u,v</a:t>
            </a:r>
            <a:r>
              <a:rPr lang="en-US" altLang="zh-TW" i="1" dirty="0"/>
              <a:t>)</a:t>
            </a:r>
            <a:r>
              <a:rPr lang="en-US" altLang="zh-TW" dirty="0"/>
              <a:t>.</a:t>
            </a:r>
          </a:p>
          <a:p>
            <a:pPr>
              <a:lnSpc>
                <a:spcPct val="90000"/>
              </a:lnSpc>
            </a:pPr>
            <a:r>
              <a:rPr lang="en-US" altLang="zh-TW" dirty="0"/>
              <a:t>The </a:t>
            </a:r>
            <a:r>
              <a:rPr lang="en-US" altLang="zh-TW" dirty="0">
                <a:solidFill>
                  <a:schemeClr val="folHlink"/>
                </a:solidFill>
              </a:rPr>
              <a:t>DC</a:t>
            </a:r>
            <a:r>
              <a:rPr lang="en-US" altLang="zh-TW" dirty="0"/>
              <a:t> value gives the </a:t>
            </a:r>
            <a:r>
              <a:rPr lang="en-US" altLang="zh-TW" dirty="0">
                <a:solidFill>
                  <a:schemeClr val="folHlink"/>
                </a:solidFill>
              </a:rPr>
              <a:t>average value</a:t>
            </a:r>
            <a:r>
              <a:rPr lang="en-US" altLang="zh-TW" dirty="0"/>
              <a:t> of the pixels.</a:t>
            </a:r>
          </a:p>
          <a:p>
            <a:pPr>
              <a:lnSpc>
                <a:spcPct val="90000"/>
              </a:lnSpc>
            </a:pPr>
            <a:r>
              <a:rPr lang="en-US" altLang="zh-TW" dirty="0"/>
              <a:t>The </a:t>
            </a:r>
            <a:r>
              <a:rPr lang="en-US" altLang="zh-TW" dirty="0">
                <a:solidFill>
                  <a:schemeClr val="folHlink"/>
                </a:solidFill>
              </a:rPr>
              <a:t>AC</a:t>
            </a:r>
            <a:r>
              <a:rPr lang="en-US" altLang="zh-TW" dirty="0"/>
              <a:t> values gives the </a:t>
            </a:r>
            <a:r>
              <a:rPr lang="en-US" altLang="zh-TW" dirty="0">
                <a:solidFill>
                  <a:schemeClr val="folHlink"/>
                </a:solidFill>
              </a:rPr>
              <a:t>changes</a:t>
            </a:r>
            <a:r>
              <a:rPr lang="en-US" altLang="zh-TW" dirty="0"/>
              <a:t>.</a:t>
            </a:r>
          </a:p>
          <a:p>
            <a:pPr>
              <a:lnSpc>
                <a:spcPct val="90000"/>
              </a:lnSpc>
            </a:pPr>
            <a:r>
              <a:rPr lang="en-US" altLang="zh-TW" dirty="0"/>
              <a:t>Lack of changes in neighboring pixels creates 0s.</a:t>
            </a:r>
          </a:p>
          <a:p>
            <a:pPr>
              <a:lnSpc>
                <a:spcPct val="90000"/>
              </a:lnSpc>
            </a:pPr>
            <a:r>
              <a:rPr lang="en-US" altLang="zh-TW" dirty="0"/>
              <a:t>The DCT transformation is </a:t>
            </a:r>
            <a:r>
              <a:rPr lang="en-US" altLang="zh-TW" dirty="0">
                <a:solidFill>
                  <a:schemeClr val="folHlink"/>
                </a:solidFill>
              </a:rPr>
              <a:t>reversible</a:t>
            </a:r>
            <a:r>
              <a:rPr lang="en-US" altLang="zh-TW" dirty="0"/>
              <a:t>.</a:t>
            </a:r>
          </a:p>
          <a:p>
            <a:pPr>
              <a:lnSpc>
                <a:spcPct val="90000"/>
              </a:lnSpc>
            </a:pPr>
            <a:r>
              <a:rPr lang="en-US" altLang="zh-TW" dirty="0"/>
              <a:t>Mathematical formula for DCT transformation – complex and required practice.</a:t>
            </a:r>
          </a:p>
        </p:txBody>
      </p:sp>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72</a:t>
            </a:fld>
            <a:endParaRPr lang="en-SG"/>
          </a:p>
        </p:txBody>
      </p:sp>
      <p:pic>
        <p:nvPicPr>
          <p:cNvPr id="3" name="60969453">
            <a:hlinkClick r:id="" action="ppaction://media"/>
            <a:extLst>
              <a:ext uri="{FF2B5EF4-FFF2-40B4-BE49-F238E27FC236}">
                <a16:creationId xmlns:a16="http://schemas.microsoft.com/office/drawing/2014/main" id="{AFA8CEA7-F7A1-43D0-88ED-606990A5A0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31213" y="6029325"/>
            <a:ext cx="487362" cy="487363"/>
          </a:xfrm>
          <a:prstGeom prst="rect">
            <a:avLst/>
          </a:prstGeom>
        </p:spPr>
      </p:pic>
    </p:spTree>
    <p:custDataLst>
      <p:tags r:id="rId1"/>
    </p:custDataLst>
    <p:extLst>
      <p:ext uri="{BB962C8B-B14F-4D97-AF65-F5344CB8AC3E}">
        <p14:creationId xmlns:p14="http://schemas.microsoft.com/office/powerpoint/2010/main" val="734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73</a:t>
            </a:fld>
            <a:endParaRPr lang="en-SG"/>
          </a:p>
        </p:txBody>
      </p:sp>
      <p:pic>
        <p:nvPicPr>
          <p:cNvPr id="6" name="Picture 5"/>
          <p:cNvPicPr>
            <a:picLocks noChangeAspect="1"/>
          </p:cNvPicPr>
          <p:nvPr/>
        </p:nvPicPr>
        <p:blipFill>
          <a:blip r:embed="rId6"/>
          <a:stretch>
            <a:fillRect/>
          </a:stretch>
        </p:blipFill>
        <p:spPr>
          <a:xfrm>
            <a:off x="106073" y="484199"/>
            <a:ext cx="7409152" cy="1786998"/>
          </a:xfrm>
          <a:prstGeom prst="rect">
            <a:avLst/>
          </a:prstGeom>
        </p:spPr>
      </p:pic>
      <p:pic>
        <p:nvPicPr>
          <p:cNvPr id="8" name="Picture 7"/>
          <p:cNvPicPr>
            <a:picLocks noChangeAspect="1"/>
          </p:cNvPicPr>
          <p:nvPr/>
        </p:nvPicPr>
        <p:blipFill>
          <a:blip r:embed="rId7"/>
          <a:stretch>
            <a:fillRect/>
          </a:stretch>
        </p:blipFill>
        <p:spPr>
          <a:xfrm>
            <a:off x="385924" y="2634738"/>
            <a:ext cx="7815101" cy="3660709"/>
          </a:xfrm>
          <a:prstGeom prst="rect">
            <a:avLst/>
          </a:prstGeom>
        </p:spPr>
      </p:pic>
      <p:pic>
        <p:nvPicPr>
          <p:cNvPr id="3" name="60969458">
            <a:hlinkClick r:id="" action="ppaction://media"/>
            <a:extLst>
              <a:ext uri="{FF2B5EF4-FFF2-40B4-BE49-F238E27FC236}">
                <a16:creationId xmlns:a16="http://schemas.microsoft.com/office/drawing/2014/main" id="{7BD11187-6115-4885-BB3D-AB2C6C10EF0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980363" y="5851525"/>
            <a:ext cx="487362" cy="487363"/>
          </a:xfrm>
          <a:prstGeom prst="rect">
            <a:avLst/>
          </a:prstGeom>
        </p:spPr>
      </p:pic>
    </p:spTree>
    <p:custDataLst>
      <p:tags r:id="rId1"/>
    </p:custDataLst>
    <p:extLst>
      <p:ext uri="{BB962C8B-B14F-4D97-AF65-F5344CB8AC3E}">
        <p14:creationId xmlns:p14="http://schemas.microsoft.com/office/powerpoint/2010/main" val="25495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Video compression—MPEG -2</a:t>
            </a:r>
            <a:endParaRPr lang="en-SG" dirty="0"/>
          </a:p>
        </p:txBody>
      </p:sp>
      <p:sp>
        <p:nvSpPr>
          <p:cNvPr id="5" name="Content Placeholder 4"/>
          <p:cNvSpPr>
            <a:spLocks noGrp="1"/>
          </p:cNvSpPr>
          <p:nvPr>
            <p:ph idx="1"/>
          </p:nvPr>
        </p:nvSpPr>
        <p:spPr/>
        <p:txBody>
          <a:bodyPr>
            <a:normAutofit fontScale="92500" lnSpcReduction="10000"/>
          </a:bodyPr>
          <a:lstStyle/>
          <a:p>
            <a:r>
              <a:rPr lang="en-GB" dirty="0"/>
              <a:t>In a motion sequence, individual frames of pictures are grouped together (called a </a:t>
            </a:r>
            <a:r>
              <a:rPr lang="en-GB" i="1" dirty="0"/>
              <a:t>group of pictures</a:t>
            </a:r>
            <a:r>
              <a:rPr lang="en-GB" dirty="0"/>
              <a:t>, or </a:t>
            </a:r>
            <a:r>
              <a:rPr lang="en-GB" i="1" dirty="0"/>
              <a:t>GOP</a:t>
            </a:r>
            <a:r>
              <a:rPr lang="en-GB" dirty="0"/>
              <a:t>) .</a:t>
            </a:r>
            <a:endParaRPr lang="en-US" dirty="0"/>
          </a:p>
          <a:p>
            <a:r>
              <a:rPr lang="en-US" dirty="0"/>
              <a:t>MPEG method first divides frames into three categories: I-frames, P-frames, B-frames.</a:t>
            </a:r>
          </a:p>
          <a:p>
            <a:r>
              <a:rPr lang="en-GB" dirty="0"/>
              <a:t>An </a:t>
            </a:r>
            <a:r>
              <a:rPr lang="en-GB" b="1" dirty="0"/>
              <a:t>I</a:t>
            </a:r>
            <a:r>
              <a:rPr lang="en-GB" dirty="0"/>
              <a:t>‑frame (Intra-coded picture or key frame), a complete image, like a JPG or BMP image file.</a:t>
            </a:r>
          </a:p>
          <a:p>
            <a:r>
              <a:rPr lang="en-GB" b="1" dirty="0"/>
              <a:t>P </a:t>
            </a:r>
            <a:r>
              <a:rPr lang="en-GB" dirty="0"/>
              <a:t>(</a:t>
            </a:r>
            <a:r>
              <a:rPr lang="en-SG" dirty="0"/>
              <a:t>Predicted Picture)</a:t>
            </a:r>
            <a:r>
              <a:rPr lang="en-GB" dirty="0"/>
              <a:t> and </a:t>
            </a:r>
            <a:r>
              <a:rPr lang="en-GB" b="1" dirty="0"/>
              <a:t>B </a:t>
            </a:r>
            <a:r>
              <a:rPr lang="en-GB" dirty="0"/>
              <a:t>(</a:t>
            </a:r>
            <a:r>
              <a:rPr lang="en-SG" dirty="0"/>
              <a:t>Bi-directionally predicted pictures)</a:t>
            </a:r>
            <a:r>
              <a:rPr lang="en-GB" b="1" dirty="0"/>
              <a:t> frames</a:t>
            </a:r>
            <a:r>
              <a:rPr lang="en-GB" dirty="0"/>
              <a:t> hold only part of the image information (the part that changes </a:t>
            </a:r>
            <a:r>
              <a:rPr lang="en-GB" b="1" dirty="0"/>
              <a:t>between frames</a:t>
            </a:r>
            <a:r>
              <a:rPr lang="en-GB" dirty="0"/>
              <a:t>), so they need less space </a:t>
            </a:r>
            <a:r>
              <a:rPr lang="en-GB" b="1" dirty="0"/>
              <a:t>in the</a:t>
            </a:r>
            <a:r>
              <a:rPr lang="en-GB" dirty="0"/>
              <a:t> output file than an I‑</a:t>
            </a:r>
            <a:r>
              <a:rPr lang="en-GB" b="1" dirty="0"/>
              <a:t>frame</a:t>
            </a:r>
            <a:r>
              <a:rPr lang="en-GB" dirty="0"/>
              <a:t>.</a:t>
            </a:r>
            <a:endParaRPr lang="en-US" dirty="0"/>
          </a:p>
          <a:p>
            <a:pPr marL="0" indent="0">
              <a:buNone/>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74</a:t>
            </a:fld>
            <a:endParaRPr lang="en-SG"/>
          </a:p>
        </p:txBody>
      </p:sp>
      <p:pic>
        <p:nvPicPr>
          <p:cNvPr id="3" name="60969466">
            <a:hlinkClick r:id="" action="ppaction://media"/>
            <a:extLst>
              <a:ext uri="{FF2B5EF4-FFF2-40B4-BE49-F238E27FC236}">
                <a16:creationId xmlns:a16="http://schemas.microsoft.com/office/drawing/2014/main" id="{FA533B9B-D08E-40FF-B2E6-8C708640C0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94650" y="6124575"/>
            <a:ext cx="487363" cy="487363"/>
          </a:xfrm>
          <a:prstGeom prst="rect">
            <a:avLst/>
          </a:prstGeom>
        </p:spPr>
      </p:pic>
    </p:spTree>
    <p:custDataLst>
      <p:tags r:id="rId1"/>
    </p:custDataLst>
    <p:extLst>
      <p:ext uri="{BB962C8B-B14F-4D97-AF65-F5344CB8AC3E}">
        <p14:creationId xmlns:p14="http://schemas.microsoft.com/office/powerpoint/2010/main" val="229647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3523"/>
            <a:ext cx="9607142" cy="1294413"/>
          </a:xfrm>
        </p:spPr>
        <p:txBody>
          <a:bodyPr>
            <a:normAutofit fontScale="90000"/>
          </a:bodyPr>
          <a:lstStyle/>
          <a:p>
            <a:pPr marL="355600" marR="360680" indent="-343535">
              <a:lnSpc>
                <a:spcPts val="3020"/>
              </a:lnSpc>
              <a:spcBef>
                <a:spcPts val="484"/>
              </a:spcBef>
              <a:tabLst>
                <a:tab pos="354965" algn="l"/>
                <a:tab pos="355600" algn="l"/>
              </a:tabLst>
            </a:pPr>
            <a:r>
              <a:rPr lang="en-GB" sz="2700" dirty="0">
                <a:latin typeface="Arial"/>
                <a:cs typeface="Arial"/>
              </a:rPr>
              <a:t/>
            </a:r>
            <a:br>
              <a:rPr lang="en-GB" sz="2700" dirty="0">
                <a:latin typeface="Arial"/>
                <a:cs typeface="Arial"/>
              </a:rPr>
            </a:br>
            <a:r>
              <a:rPr lang="en-GB" sz="2700" u="sng" spc="-5" dirty="0" err="1">
                <a:latin typeface="Arial"/>
                <a:cs typeface="Arial"/>
              </a:rPr>
              <a:t>Intraframe</a:t>
            </a:r>
            <a:r>
              <a:rPr lang="en-GB" sz="2700" u="sng" spc="-5" dirty="0">
                <a:latin typeface="Arial"/>
                <a:cs typeface="Arial"/>
              </a:rPr>
              <a:t> compression</a:t>
            </a:r>
            <a:r>
              <a:rPr lang="en-GB" sz="2700" spc="-5" dirty="0">
                <a:latin typeface="Arial"/>
                <a:cs typeface="Arial"/>
              </a:rPr>
              <a:t>, when applied to </a:t>
            </a:r>
            <a:r>
              <a:rPr lang="en-GB" sz="2700" spc="-10" dirty="0">
                <a:latin typeface="Arial"/>
                <a:cs typeface="Arial"/>
              </a:rPr>
              <a:t>image  </a:t>
            </a:r>
            <a:r>
              <a:rPr lang="en-GB" sz="2700" spc="-5" dirty="0">
                <a:latin typeface="Arial"/>
                <a:cs typeface="Arial"/>
              </a:rPr>
              <a:t>sequences, reduces only the spatial </a:t>
            </a:r>
            <a:r>
              <a:rPr lang="en-GB" sz="2700" spc="-10" dirty="0">
                <a:latin typeface="Arial"/>
                <a:cs typeface="Arial"/>
              </a:rPr>
              <a:t>redundancies  </a:t>
            </a:r>
            <a:r>
              <a:rPr lang="en-GB" sz="2700" spc="-5" dirty="0">
                <a:latin typeface="Arial"/>
                <a:cs typeface="Arial"/>
              </a:rPr>
              <a:t>present in an image</a:t>
            </a:r>
            <a:r>
              <a:rPr lang="en-GB" sz="2700" spc="30" dirty="0">
                <a:latin typeface="Arial"/>
                <a:cs typeface="Arial"/>
              </a:rPr>
              <a:t> </a:t>
            </a:r>
            <a:r>
              <a:rPr lang="en-GB" sz="2700" spc="-10" dirty="0">
                <a:latin typeface="Arial"/>
                <a:cs typeface="Arial"/>
              </a:rPr>
              <a:t>sequence.</a:t>
            </a:r>
            <a:r>
              <a:rPr lang="en-GB" sz="2700" dirty="0">
                <a:latin typeface="Arial"/>
                <a:cs typeface="Arial"/>
              </a:rPr>
              <a:t/>
            </a:r>
            <a:br>
              <a:rPr lang="en-GB" sz="2700" dirty="0">
                <a:latin typeface="Arial"/>
                <a:cs typeface="Arial"/>
              </a:rPr>
            </a:br>
            <a:r>
              <a:rPr lang="en-GB" sz="2700" u="heavy" dirty="0" err="1">
                <a:uFill>
                  <a:solidFill>
                    <a:srgbClr val="000000"/>
                  </a:solidFill>
                </a:uFill>
                <a:latin typeface="Arial"/>
                <a:cs typeface="Arial"/>
              </a:rPr>
              <a:t>Interframe</a:t>
            </a:r>
            <a:r>
              <a:rPr lang="en-GB" sz="2700" u="heavy" dirty="0">
                <a:uFill>
                  <a:solidFill>
                    <a:srgbClr val="000000"/>
                  </a:solidFill>
                </a:uFill>
                <a:latin typeface="Arial"/>
                <a:cs typeface="Arial"/>
              </a:rPr>
              <a:t> compression</a:t>
            </a:r>
            <a:r>
              <a:rPr lang="en-GB" sz="2700" dirty="0">
                <a:latin typeface="Arial"/>
                <a:cs typeface="Arial"/>
              </a:rPr>
              <a:t> employs temporal  predictions and thus aims to reduce temporal  as well as spatial redundancies, increasing</a:t>
            </a:r>
            <a:r>
              <a:rPr lang="en-GB" sz="2700" spc="-75" dirty="0">
                <a:latin typeface="Arial"/>
                <a:cs typeface="Arial"/>
              </a:rPr>
              <a:t> </a:t>
            </a:r>
            <a:r>
              <a:rPr lang="en-GB" sz="2700" dirty="0">
                <a:latin typeface="Arial"/>
                <a:cs typeface="Arial"/>
              </a:rPr>
              <a:t>the  efficiency of data</a:t>
            </a:r>
            <a:r>
              <a:rPr lang="en-GB" sz="2700" spc="-40" dirty="0">
                <a:latin typeface="Arial"/>
                <a:cs typeface="Arial"/>
              </a:rPr>
              <a:t> </a:t>
            </a:r>
            <a:r>
              <a:rPr lang="en-GB" sz="2700" dirty="0">
                <a:latin typeface="Arial"/>
                <a:cs typeface="Arial"/>
              </a:rPr>
              <a:t>compression.</a:t>
            </a:r>
            <a:br>
              <a:rPr lang="en-GB" sz="2700" dirty="0">
                <a:latin typeface="Arial"/>
                <a:cs typeface="Arial"/>
              </a:rPr>
            </a:br>
            <a:r>
              <a:rPr lang="en-GB" sz="4000" dirty="0">
                <a:latin typeface="Arial"/>
                <a:cs typeface="Arial"/>
              </a:rPr>
              <a:t/>
            </a:r>
            <a:br>
              <a:rPr lang="en-GB" sz="4000" dirty="0">
                <a:latin typeface="Arial"/>
                <a:cs typeface="Arial"/>
              </a:rPr>
            </a:br>
            <a:endParaRPr lang="en-SG" dirty="0"/>
          </a:p>
        </p:txBody>
      </p:sp>
      <p:sp>
        <p:nvSpPr>
          <p:cNvPr id="20" name="Footer Placeholder 19"/>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t>75</a:t>
            </a:fld>
            <a:endParaRPr lang="en-SG"/>
          </a:p>
        </p:txBody>
      </p:sp>
      <p:grpSp>
        <p:nvGrpSpPr>
          <p:cNvPr id="4" name="object 13"/>
          <p:cNvGrpSpPr/>
          <p:nvPr/>
        </p:nvGrpSpPr>
        <p:grpSpPr>
          <a:xfrm>
            <a:off x="1204898" y="3555207"/>
            <a:ext cx="6347808" cy="1503681"/>
            <a:chOff x="1929293" y="4948428"/>
            <a:chExt cx="5168900" cy="936625"/>
          </a:xfrm>
        </p:grpSpPr>
        <p:sp>
          <p:nvSpPr>
            <p:cNvPr id="5" name="object 14"/>
            <p:cNvSpPr/>
            <p:nvPr/>
          </p:nvSpPr>
          <p:spPr>
            <a:xfrm>
              <a:off x="1929293" y="4948428"/>
              <a:ext cx="511496" cy="936510"/>
            </a:xfrm>
            <a:prstGeom prst="rect">
              <a:avLst/>
            </a:prstGeom>
            <a:blipFill>
              <a:blip r:embed="rId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15"/>
            <p:cNvSpPr/>
            <p:nvPr/>
          </p:nvSpPr>
          <p:spPr>
            <a:xfrm>
              <a:off x="2301240"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 name="object 16"/>
            <p:cNvSpPr/>
            <p:nvPr/>
          </p:nvSpPr>
          <p:spPr>
            <a:xfrm>
              <a:off x="2682240"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17"/>
            <p:cNvSpPr/>
            <p:nvPr/>
          </p:nvSpPr>
          <p:spPr>
            <a:xfrm>
              <a:off x="3063240" y="4948428"/>
              <a:ext cx="529602" cy="93651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18"/>
            <p:cNvSpPr/>
            <p:nvPr/>
          </p:nvSpPr>
          <p:spPr>
            <a:xfrm>
              <a:off x="3444240"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0" name="object 19"/>
            <p:cNvSpPr/>
            <p:nvPr/>
          </p:nvSpPr>
          <p:spPr>
            <a:xfrm>
              <a:off x="3825239"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1" name="object 20"/>
            <p:cNvSpPr/>
            <p:nvPr/>
          </p:nvSpPr>
          <p:spPr>
            <a:xfrm>
              <a:off x="4206239" y="4948428"/>
              <a:ext cx="529602" cy="93651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2" name="object 21"/>
            <p:cNvSpPr/>
            <p:nvPr/>
          </p:nvSpPr>
          <p:spPr>
            <a:xfrm>
              <a:off x="4587239"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3" name="object 22"/>
            <p:cNvSpPr/>
            <p:nvPr/>
          </p:nvSpPr>
          <p:spPr>
            <a:xfrm>
              <a:off x="4968239"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4" name="object 23"/>
            <p:cNvSpPr/>
            <p:nvPr/>
          </p:nvSpPr>
          <p:spPr>
            <a:xfrm>
              <a:off x="5349240" y="4948428"/>
              <a:ext cx="529602" cy="936510"/>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5" name="object 24"/>
            <p:cNvSpPr/>
            <p:nvPr/>
          </p:nvSpPr>
          <p:spPr>
            <a:xfrm>
              <a:off x="5730240"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6" name="object 25"/>
            <p:cNvSpPr/>
            <p:nvPr/>
          </p:nvSpPr>
          <p:spPr>
            <a:xfrm>
              <a:off x="6111240" y="4948428"/>
              <a:ext cx="529602" cy="93651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7" name="object 26"/>
            <p:cNvSpPr/>
            <p:nvPr/>
          </p:nvSpPr>
          <p:spPr>
            <a:xfrm>
              <a:off x="6568440" y="4948428"/>
              <a:ext cx="529602" cy="936510"/>
            </a:xfrm>
            <a:prstGeom prst="rect">
              <a:avLst/>
            </a:prstGeom>
            <a:blipFill>
              <a:blip r:embed="rId9"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18" name="object 12"/>
          <p:cNvSpPr txBox="1"/>
          <p:nvPr/>
        </p:nvSpPr>
        <p:spPr>
          <a:xfrm>
            <a:off x="1204897" y="5311869"/>
            <a:ext cx="7310453" cy="444352"/>
          </a:xfrm>
          <a:prstGeom prst="rect">
            <a:avLst/>
          </a:prstGeom>
        </p:spPr>
        <p:txBody>
          <a:bodyPr vert="horz" wrap="square" lIns="0" tIns="13335" rIns="0" bIns="0" rtlCol="0">
            <a:spAutoFit/>
          </a:bodyPr>
          <a:lstStyle/>
          <a:p>
            <a:pPr marL="50800">
              <a:lnSpc>
                <a:spcPct val="100000"/>
              </a:lnSpc>
              <a:spcBef>
                <a:spcPts val="100"/>
              </a:spcBef>
              <a:tabLst>
                <a:tab pos="614045" algn="l"/>
                <a:tab pos="1177925" algn="l"/>
                <a:tab pos="1741170" algn="l"/>
                <a:tab pos="2305050" algn="l"/>
                <a:tab pos="2868930" algn="l"/>
                <a:tab pos="3432810" algn="l"/>
                <a:tab pos="3996690" algn="l"/>
                <a:tab pos="4672965" algn="l"/>
              </a:tabLst>
            </a:pPr>
            <a:r>
              <a:rPr lang="en-SG" sz="2800" dirty="0">
                <a:latin typeface="Arial"/>
                <a:cs typeface="Arial"/>
              </a:rPr>
              <a:t>I</a:t>
            </a:r>
            <a:r>
              <a:rPr lang="en-SG" sz="2800" baseline="-21367" dirty="0">
                <a:latin typeface="Arial"/>
                <a:cs typeface="Arial"/>
              </a:rPr>
              <a:t>1  </a:t>
            </a:r>
            <a:r>
              <a:rPr lang="en-SG" sz="2800" spc="-5" dirty="0">
                <a:latin typeface="Arial"/>
                <a:cs typeface="Arial"/>
              </a:rPr>
              <a:t>B</a:t>
            </a:r>
            <a:r>
              <a:rPr lang="en-SG" sz="2400" spc="-7" baseline="-20833" dirty="0">
                <a:latin typeface="Arial"/>
                <a:cs typeface="Arial"/>
              </a:rPr>
              <a:t>1 </a:t>
            </a:r>
            <a:r>
              <a:rPr lang="en-SG" sz="2800" spc="-5" dirty="0">
                <a:latin typeface="Arial"/>
                <a:cs typeface="Arial"/>
              </a:rPr>
              <a:t>B</a:t>
            </a:r>
            <a:r>
              <a:rPr lang="en-SG" sz="2400" spc="-7" baseline="-20833" dirty="0">
                <a:latin typeface="Arial"/>
                <a:cs typeface="Arial"/>
              </a:rPr>
              <a:t>2</a:t>
            </a:r>
            <a:r>
              <a:rPr lang="en-SG" sz="2800" dirty="0">
                <a:solidFill>
                  <a:prstClr val="black"/>
                </a:solidFill>
                <a:latin typeface="Times New Roman" panose="02020603050405020304" pitchFamily="18" charset="0"/>
                <a:cs typeface="Times New Roman" panose="02020603050405020304" pitchFamily="18" charset="0"/>
              </a:rPr>
              <a:t>  </a:t>
            </a:r>
            <a:r>
              <a:rPr lang="en-SG" sz="2800" spc="5" dirty="0">
                <a:latin typeface="Arial"/>
                <a:cs typeface="Arial"/>
              </a:rPr>
              <a:t>P</a:t>
            </a:r>
            <a:r>
              <a:rPr lang="en-SG" sz="2800" spc="7" baseline="-21367" dirty="0">
                <a:latin typeface="Arial"/>
                <a:cs typeface="Arial"/>
              </a:rPr>
              <a:t>1 </a:t>
            </a:r>
            <a:r>
              <a:rPr lang="pl-PL" sz="2800" spc="5" dirty="0">
                <a:latin typeface="Arial"/>
                <a:cs typeface="Arial"/>
              </a:rPr>
              <a:t>B</a:t>
            </a:r>
            <a:r>
              <a:rPr lang="pl-PL" sz="2800" spc="7" baseline="-21367" dirty="0">
                <a:latin typeface="Arial"/>
                <a:cs typeface="Arial"/>
              </a:rPr>
              <a:t>3	</a:t>
            </a:r>
            <a:r>
              <a:rPr lang="pl-PL" sz="2800" spc="5" dirty="0">
                <a:latin typeface="Arial"/>
                <a:cs typeface="Arial"/>
              </a:rPr>
              <a:t>B</a:t>
            </a:r>
            <a:r>
              <a:rPr lang="pl-PL" sz="2800" spc="7" baseline="-21367" dirty="0">
                <a:latin typeface="Arial"/>
                <a:cs typeface="Arial"/>
              </a:rPr>
              <a:t>4</a:t>
            </a:r>
            <a:r>
              <a:rPr lang="en-SG" sz="2800" spc="7" baseline="-21367" dirty="0">
                <a:latin typeface="Arial"/>
                <a:cs typeface="Arial"/>
              </a:rPr>
              <a:t> </a:t>
            </a:r>
            <a:r>
              <a:rPr lang="pl-PL" sz="2800" spc="5" dirty="0">
                <a:latin typeface="Arial"/>
                <a:cs typeface="Arial"/>
              </a:rPr>
              <a:t>P</a:t>
            </a:r>
            <a:r>
              <a:rPr lang="pl-PL" sz="2800" spc="7" baseline="-21367" dirty="0">
                <a:latin typeface="Arial"/>
                <a:cs typeface="Arial"/>
              </a:rPr>
              <a:t>2</a:t>
            </a:r>
            <a:r>
              <a:rPr lang="en-SG" sz="2800" spc="7" baseline="-21367" dirty="0">
                <a:latin typeface="Arial"/>
                <a:cs typeface="Arial"/>
              </a:rPr>
              <a:t> </a:t>
            </a:r>
            <a:r>
              <a:rPr lang="pl-PL" sz="2800" spc="5" dirty="0">
                <a:latin typeface="Arial"/>
                <a:cs typeface="Arial"/>
              </a:rPr>
              <a:t>B</a:t>
            </a:r>
            <a:r>
              <a:rPr lang="pl-PL" sz="2800" spc="7" baseline="-21367" dirty="0">
                <a:latin typeface="Arial"/>
                <a:cs typeface="Arial"/>
              </a:rPr>
              <a:t>5</a:t>
            </a:r>
            <a:r>
              <a:rPr lang="en-SG" sz="2800" spc="7" baseline="-21367" dirty="0">
                <a:latin typeface="Arial"/>
                <a:cs typeface="Arial"/>
              </a:rPr>
              <a:t> </a:t>
            </a:r>
            <a:r>
              <a:rPr lang="pl-PL" sz="2800" spc="5" dirty="0">
                <a:latin typeface="Arial"/>
                <a:cs typeface="Arial"/>
              </a:rPr>
              <a:t>B</a:t>
            </a:r>
            <a:r>
              <a:rPr lang="pl-PL" sz="2800" spc="7" baseline="-21367" dirty="0">
                <a:latin typeface="Arial"/>
                <a:cs typeface="Arial"/>
              </a:rPr>
              <a:t>6	</a:t>
            </a:r>
            <a:r>
              <a:rPr lang="en-SG" sz="2800" spc="7" baseline="-21367" dirty="0">
                <a:latin typeface="Arial"/>
                <a:cs typeface="Arial"/>
              </a:rPr>
              <a:t>  </a:t>
            </a:r>
            <a:r>
              <a:rPr lang="pl-PL" sz="2800" spc="5" dirty="0">
                <a:latin typeface="Arial"/>
                <a:cs typeface="Arial"/>
              </a:rPr>
              <a:t>P</a:t>
            </a:r>
            <a:r>
              <a:rPr lang="pl-PL" sz="2800" spc="7" baseline="-21367" dirty="0">
                <a:latin typeface="Arial"/>
                <a:cs typeface="Arial"/>
              </a:rPr>
              <a:t>3	</a:t>
            </a:r>
            <a:r>
              <a:rPr lang="pl-PL" sz="2800" spc="5" dirty="0">
                <a:latin typeface="Arial"/>
                <a:cs typeface="Arial"/>
              </a:rPr>
              <a:t>B</a:t>
            </a:r>
            <a:r>
              <a:rPr lang="pl-PL" sz="2800" spc="7" baseline="-21367" dirty="0">
                <a:latin typeface="Arial"/>
                <a:cs typeface="Arial"/>
              </a:rPr>
              <a:t>7</a:t>
            </a:r>
            <a:r>
              <a:rPr lang="en-SG" sz="2800" spc="7" dirty="0">
                <a:latin typeface="Arial"/>
                <a:cs typeface="Arial"/>
              </a:rPr>
              <a:t> </a:t>
            </a:r>
            <a:r>
              <a:rPr lang="pl-PL" sz="2800" spc="5" dirty="0">
                <a:latin typeface="Arial"/>
                <a:cs typeface="Arial"/>
              </a:rPr>
              <a:t>B</a:t>
            </a:r>
            <a:r>
              <a:rPr lang="pl-PL" sz="2800" spc="7" baseline="-21367" dirty="0">
                <a:latin typeface="Arial"/>
                <a:cs typeface="Arial"/>
              </a:rPr>
              <a:t>8</a:t>
            </a:r>
            <a:r>
              <a:rPr lang="en-SG" sz="2800" spc="7" baseline="-21367" dirty="0">
                <a:latin typeface="Arial"/>
                <a:cs typeface="Arial"/>
              </a:rPr>
              <a:t> </a:t>
            </a:r>
            <a:r>
              <a:rPr lang="en-SG" sz="2800" spc="7" dirty="0">
                <a:latin typeface="Arial"/>
                <a:cs typeface="Arial"/>
              </a:rPr>
              <a:t> </a:t>
            </a:r>
            <a:r>
              <a:rPr lang="pl-PL" sz="2800" dirty="0">
                <a:latin typeface="Arial"/>
                <a:cs typeface="Arial"/>
              </a:rPr>
              <a:t>I</a:t>
            </a:r>
            <a:r>
              <a:rPr lang="pl-PL" sz="2800" baseline="-21367" dirty="0">
                <a:latin typeface="Arial"/>
                <a:cs typeface="Arial"/>
              </a:rPr>
              <a:t>2</a:t>
            </a:r>
          </a:p>
        </p:txBody>
      </p:sp>
      <p:pic>
        <p:nvPicPr>
          <p:cNvPr id="19" name="60969477">
            <a:hlinkClick r:id="" action="ppaction://media"/>
            <a:extLst>
              <a:ext uri="{FF2B5EF4-FFF2-40B4-BE49-F238E27FC236}">
                <a16:creationId xmlns:a16="http://schemas.microsoft.com/office/drawing/2014/main" id="{F8181DA1-6A3C-4591-A88B-F3D2A41D2EC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31175" y="6110288"/>
            <a:ext cx="487363" cy="487362"/>
          </a:xfrm>
          <a:prstGeom prst="rect">
            <a:avLst/>
          </a:prstGeom>
        </p:spPr>
      </p:pic>
    </p:spTree>
    <p:custDataLst>
      <p:tags r:id="rId1"/>
    </p:custDataLst>
    <p:extLst>
      <p:ext uri="{BB962C8B-B14F-4D97-AF65-F5344CB8AC3E}">
        <p14:creationId xmlns:p14="http://schemas.microsoft.com/office/powerpoint/2010/main" val="63531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28650" y="274637"/>
            <a:ext cx="7886700" cy="1325563"/>
          </a:xfrm>
        </p:spPr>
        <p:txBody>
          <a:bodyPr/>
          <a:lstStyle/>
          <a:p>
            <a:r>
              <a:rPr lang="en-US" altLang="zh-TW" dirty="0"/>
              <a:t>Video compression--MPEG</a:t>
            </a:r>
          </a:p>
        </p:txBody>
      </p:sp>
      <p:sp>
        <p:nvSpPr>
          <p:cNvPr id="121859" name="Rectangle 3"/>
          <p:cNvSpPr>
            <a:spLocks noGrp="1" noChangeArrowheads="1"/>
          </p:cNvSpPr>
          <p:nvPr>
            <p:ph idx="1"/>
          </p:nvPr>
        </p:nvSpPr>
        <p:spPr>
          <a:xfrm>
            <a:off x="457200" y="1600200"/>
            <a:ext cx="8229600" cy="4852988"/>
          </a:xfrm>
        </p:spPr>
        <p:txBody>
          <a:bodyPr>
            <a:normAutofit fontScale="77500" lnSpcReduction="20000"/>
          </a:bodyPr>
          <a:lstStyle/>
          <a:p>
            <a:r>
              <a:rPr lang="en-US" altLang="zh-TW" sz="3200" b="1" dirty="0">
                <a:solidFill>
                  <a:srgbClr val="FF0000"/>
                </a:solidFill>
              </a:rPr>
              <a:t>Spatial compression</a:t>
            </a:r>
          </a:p>
          <a:p>
            <a:pPr lvl="1"/>
            <a:r>
              <a:rPr lang="en-US" altLang="zh-TW" sz="3200" dirty="0"/>
              <a:t>The spatial compression of each frame is done with </a:t>
            </a:r>
            <a:r>
              <a:rPr lang="en-US" altLang="zh-TW" sz="3200" dirty="0">
                <a:solidFill>
                  <a:schemeClr val="folHlink"/>
                </a:solidFill>
              </a:rPr>
              <a:t>JPEG</a:t>
            </a:r>
            <a:r>
              <a:rPr lang="en-US" altLang="zh-TW" sz="3200" dirty="0"/>
              <a:t>.</a:t>
            </a:r>
          </a:p>
          <a:p>
            <a:r>
              <a:rPr lang="en-US" sz="3200" b="1" dirty="0">
                <a:solidFill>
                  <a:srgbClr val="FF0000"/>
                </a:solidFill>
              </a:rPr>
              <a:t>Spectral redundancy </a:t>
            </a:r>
            <a:r>
              <a:rPr lang="en-US" sz="3200" dirty="0"/>
              <a:t>is due to correlation between different color planes.</a:t>
            </a:r>
            <a:r>
              <a:rPr lang="en-US" sz="3600" dirty="0"/>
              <a:t> </a:t>
            </a:r>
            <a:endParaRPr lang="en-US" altLang="zh-TW" sz="3200" dirty="0"/>
          </a:p>
          <a:p>
            <a:r>
              <a:rPr lang="en-US" altLang="zh-TW" sz="3200" dirty="0">
                <a:solidFill>
                  <a:srgbClr val="FF0000"/>
                </a:solidFill>
              </a:rPr>
              <a:t>Temporal compression</a:t>
            </a:r>
          </a:p>
          <a:p>
            <a:pPr lvl="1"/>
            <a:r>
              <a:rPr lang="en-US" altLang="zh-TW" sz="3200" dirty="0"/>
              <a:t>The temporal compression removes the redundant frames.</a:t>
            </a:r>
          </a:p>
          <a:p>
            <a:r>
              <a:rPr lang="en-US" altLang="zh-TW" dirty="0"/>
              <a:t> </a:t>
            </a:r>
            <a:r>
              <a:rPr lang="en-US" altLang="en-US" dirty="0"/>
              <a:t>Basic idea:</a:t>
            </a:r>
          </a:p>
          <a:p>
            <a:pPr lvl="1">
              <a:buFont typeface="Wingdings" panose="05000000000000000000" pitchFamily="2" charset="2"/>
              <a:buChar char="§"/>
            </a:pPr>
            <a:r>
              <a:rPr lang="en-US" altLang="en-US" sz="2800" dirty="0"/>
              <a:t>Each video is a rapid sequence of a set of frames. Each frame is a spatial combination of pixels, or a picture.</a:t>
            </a:r>
          </a:p>
          <a:p>
            <a:pPr lvl="1">
              <a:buFont typeface="Wingdings" panose="05000000000000000000" pitchFamily="2" charset="2"/>
              <a:buChar char="§"/>
            </a:pPr>
            <a:r>
              <a:rPr lang="en-US" altLang="en-US" sz="2800" dirty="0"/>
              <a:t>Compressing video = </a:t>
            </a:r>
          </a:p>
          <a:p>
            <a:pPr lvl="1">
              <a:buNone/>
            </a:pPr>
            <a:r>
              <a:rPr lang="en-US" altLang="en-US" sz="2800" dirty="0"/>
              <a:t>         spatially compressing each frame </a:t>
            </a:r>
          </a:p>
          <a:p>
            <a:pPr lvl="1">
              <a:buNone/>
            </a:pPr>
            <a:r>
              <a:rPr lang="en-US" altLang="en-US" sz="2800" dirty="0"/>
              <a:t>                                   + </a:t>
            </a:r>
          </a:p>
          <a:p>
            <a:pPr lvl="1">
              <a:buNone/>
            </a:pPr>
            <a:r>
              <a:rPr lang="en-US" altLang="en-US" sz="2800" dirty="0"/>
              <a:t>         temporally compressing a set of frames.</a:t>
            </a:r>
          </a:p>
          <a:p>
            <a:pPr marL="457200" lvl="1" indent="0">
              <a:buNone/>
            </a:pPr>
            <a:endParaRPr lang="en-US" altLang="zh-TW" sz="3200" dirty="0"/>
          </a:p>
        </p:txBody>
      </p:sp>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76</a:t>
            </a:fld>
            <a:endParaRPr lang="en-SG"/>
          </a:p>
        </p:txBody>
      </p:sp>
      <p:pic>
        <p:nvPicPr>
          <p:cNvPr id="3" name="60969482">
            <a:hlinkClick r:id="" action="ppaction://media"/>
            <a:extLst>
              <a:ext uri="{FF2B5EF4-FFF2-40B4-BE49-F238E27FC236}">
                <a16:creationId xmlns:a16="http://schemas.microsoft.com/office/drawing/2014/main" id="{4B101C13-EF33-4FA6-B16E-0AED650698F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6888" y="6110288"/>
            <a:ext cx="487362" cy="487362"/>
          </a:xfrm>
          <a:prstGeom prst="rect">
            <a:avLst/>
          </a:prstGeom>
        </p:spPr>
      </p:pic>
    </p:spTree>
    <p:custDataLst>
      <p:tags r:id="rId1"/>
    </p:custDataLst>
    <p:extLst>
      <p:ext uri="{BB962C8B-B14F-4D97-AF65-F5344CB8AC3E}">
        <p14:creationId xmlns:p14="http://schemas.microsoft.com/office/powerpoint/2010/main" val="4334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u="sng" dirty="0">
                <a:latin typeface="Times New Roman" panose="02020603050405020304" pitchFamily="18" charset="0"/>
                <a:cs typeface="Times New Roman" panose="02020603050405020304" pitchFamily="18" charset="0"/>
              </a:rPr>
              <a:t>MPEG compression </a:t>
            </a:r>
          </a:p>
        </p:txBody>
      </p:sp>
      <p:sp>
        <p:nvSpPr>
          <p:cNvPr id="3" name="Content Placeholder 2"/>
          <p:cNvSpPr>
            <a:spLocks noGrp="1"/>
          </p:cNvSpPr>
          <p:nvPr>
            <p:ph idx="1"/>
          </p:nvPr>
        </p:nvSpPr>
        <p:spPr>
          <a:xfrm>
            <a:off x="628650" y="1690689"/>
            <a:ext cx="8087838" cy="4351338"/>
          </a:xfrm>
        </p:spPr>
        <p:txBody>
          <a:bodyPr>
            <a:normAutofit fontScale="85000" lnSpcReduction="20000"/>
          </a:bodyPr>
          <a:lstStyle/>
          <a:p>
            <a:pPr marL="514350" lvl="0" indent="-514350">
              <a:buFont typeface="+mj-lt"/>
              <a:buAutoNum type="arabicPeriod"/>
            </a:pPr>
            <a:r>
              <a:rPr lang="en-SG" dirty="0">
                <a:latin typeface="Times New Roman" panose="02020603050405020304" pitchFamily="18" charset="0"/>
                <a:cs typeface="Times New Roman" panose="02020603050405020304" pitchFamily="18" charset="0"/>
              </a:rPr>
              <a:t>The use of a frequency-based transform called Discrete Cosine Transform (DCT).</a:t>
            </a:r>
          </a:p>
          <a:p>
            <a:pPr marL="514350" lvl="0" indent="-514350">
              <a:buFont typeface="+mj-lt"/>
              <a:buAutoNum type="arabicPeriod"/>
            </a:pPr>
            <a:r>
              <a:rPr lang="en-SG" dirty="0">
                <a:latin typeface="Times New Roman" panose="02020603050405020304" pitchFamily="18" charset="0"/>
                <a:cs typeface="Times New Roman" panose="02020603050405020304" pitchFamily="18" charset="0"/>
              </a:rPr>
              <a:t>Quantization, a technique for losing selective information (sometimes known as lossy compression) that can be acceptably lost from visual information.</a:t>
            </a:r>
          </a:p>
          <a:p>
            <a:pPr marL="514350" lvl="0" indent="-514350">
              <a:buFont typeface="+mj-lt"/>
              <a:buAutoNum type="arabicPeriod"/>
            </a:pPr>
            <a:r>
              <a:rPr lang="en-SG" dirty="0">
                <a:latin typeface="Times New Roman" panose="02020603050405020304" pitchFamily="18" charset="0"/>
                <a:cs typeface="Times New Roman" panose="02020603050405020304" pitchFamily="18" charset="0"/>
              </a:rPr>
              <a:t>Huffman coding, a technique of lossless compression that uses code tables based on statistics about the encoded data.</a:t>
            </a:r>
          </a:p>
          <a:p>
            <a:pPr marL="514350" lvl="0" indent="-514350">
              <a:buFont typeface="+mj-lt"/>
              <a:buAutoNum type="arabicPeriod"/>
            </a:pPr>
            <a:r>
              <a:rPr lang="en-SG" dirty="0">
                <a:latin typeface="Times New Roman" panose="02020603050405020304" pitchFamily="18" charset="0"/>
                <a:cs typeface="Times New Roman" panose="02020603050405020304" pitchFamily="18" charset="0"/>
              </a:rPr>
              <a:t>Motion compensated predictive coding, in which the differences in what has changed between an image and its preceding image are calculated and only the differences are encoded.</a:t>
            </a:r>
          </a:p>
          <a:p>
            <a:pPr marL="514350" lvl="0" indent="-514350">
              <a:buFont typeface="+mj-lt"/>
              <a:buAutoNum type="arabicPeriod"/>
            </a:pPr>
            <a:r>
              <a:rPr lang="en-SG" dirty="0">
                <a:latin typeface="Times New Roman" panose="02020603050405020304" pitchFamily="18" charset="0"/>
                <a:cs typeface="Times New Roman" panose="02020603050405020304" pitchFamily="18" charset="0"/>
              </a:rPr>
              <a:t>Bi-directional prediction, in which some images are predicted from the pictures immediately preceding and following the image.</a:t>
            </a:r>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77</a:t>
            </a:fld>
            <a:endParaRPr lang="en-SG"/>
          </a:p>
        </p:txBody>
      </p:sp>
      <p:pic>
        <p:nvPicPr>
          <p:cNvPr id="5" name="60969493 (1)">
            <a:hlinkClick r:id="" action="ppaction://media"/>
            <a:extLst>
              <a:ext uri="{FF2B5EF4-FFF2-40B4-BE49-F238E27FC236}">
                <a16:creationId xmlns:a16="http://schemas.microsoft.com/office/drawing/2014/main" id="{4D77E6C8-11EC-4780-B8E9-CE13F9549F6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62913" y="5934075"/>
            <a:ext cx="487362" cy="487363"/>
          </a:xfrm>
          <a:prstGeom prst="rect">
            <a:avLst/>
          </a:prstGeom>
        </p:spPr>
      </p:pic>
    </p:spTree>
    <p:custDataLst>
      <p:tags r:id="rId1"/>
    </p:custDataLst>
    <p:extLst>
      <p:ext uri="{BB962C8B-B14F-4D97-AF65-F5344CB8AC3E}">
        <p14:creationId xmlns:p14="http://schemas.microsoft.com/office/powerpoint/2010/main" val="95727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18467" cy="1325563"/>
          </a:xfrm>
        </p:spPr>
        <p:txBody>
          <a:bodyPr/>
          <a:lstStyle/>
          <a:p>
            <a:r>
              <a:rPr lang="en-US" dirty="0"/>
              <a:t>MPEG Audio Compression, MPEG-1</a:t>
            </a:r>
            <a:endParaRPr lang="en-SG" dirty="0"/>
          </a:p>
        </p:txBody>
      </p:sp>
      <p:sp>
        <p:nvSpPr>
          <p:cNvPr id="3" name="Content Placeholder 2"/>
          <p:cNvSpPr>
            <a:spLocks noGrp="1"/>
          </p:cNvSpPr>
          <p:nvPr>
            <p:ph idx="1"/>
          </p:nvPr>
        </p:nvSpPr>
        <p:spPr>
          <a:xfrm>
            <a:off x="628649" y="1825625"/>
            <a:ext cx="8075963" cy="4351338"/>
          </a:xfrm>
        </p:spPr>
        <p:txBody>
          <a:bodyPr>
            <a:normAutofit fontScale="77500" lnSpcReduction="20000"/>
          </a:bodyPr>
          <a:lstStyle/>
          <a:p>
            <a:pPr marL="742950" lvl="0" indent="-742950">
              <a:buFont typeface="+mj-lt"/>
              <a:buAutoNum type="arabicPeriod"/>
            </a:pPr>
            <a:r>
              <a:rPr lang="en-US" sz="4000" dirty="0">
                <a:latin typeface="Times New Roman" panose="02020603050405020304" pitchFamily="18" charset="0"/>
                <a:cs typeface="Times New Roman" panose="02020603050405020304" pitchFamily="18" charset="0"/>
              </a:rPr>
              <a:t>Exploit</a:t>
            </a:r>
            <a:r>
              <a:rPr lang="en-US" sz="4000" dirty="0"/>
              <a:t> areas where the human ear is less sensitive to sound to achieve compression.</a:t>
            </a:r>
            <a:endParaRPr lang="en-SG" sz="4000" dirty="0"/>
          </a:p>
          <a:p>
            <a:pPr marL="742950" lvl="0" indent="-742950">
              <a:buFont typeface="+mj-lt"/>
              <a:buAutoNum type="arabicPeriod"/>
            </a:pPr>
            <a:r>
              <a:rPr lang="en-US" sz="4000" dirty="0"/>
              <a:t>MPEG audio compresses by removing acoustically  irrelevant parts of audio signals</a:t>
            </a:r>
            <a:endParaRPr lang="en-SG" sz="4000" dirty="0"/>
          </a:p>
          <a:p>
            <a:pPr marL="742950" lvl="0" indent="-742950">
              <a:buFont typeface="+mj-lt"/>
              <a:buAutoNum type="arabicPeriod"/>
            </a:pPr>
            <a:r>
              <a:rPr lang="en-US" sz="4000" dirty="0"/>
              <a:t>Dividing the audio signal up into a set of frequency sub bands.</a:t>
            </a:r>
            <a:endParaRPr lang="en-SG" sz="4000" dirty="0"/>
          </a:p>
          <a:p>
            <a:pPr marL="742950" lvl="0" indent="-742950">
              <a:buFont typeface="+mj-lt"/>
              <a:buAutoNum type="arabicPeriod"/>
            </a:pPr>
            <a:r>
              <a:rPr lang="en-US" sz="4000" dirty="0"/>
              <a:t>Uses a bank of DCT-based or FFT-based (or even FIR/IIR) analyzer filters.</a:t>
            </a:r>
            <a:endParaRPr lang="en-SG" sz="4000" dirty="0"/>
          </a:p>
          <a:p>
            <a:pPr marL="742950" lvl="0" indent="-742950">
              <a:buFont typeface="+mj-lt"/>
              <a:buAutoNum type="arabicPeriod"/>
            </a:pPr>
            <a:r>
              <a:rPr lang="en-US" sz="4000" dirty="0"/>
              <a:t>Perform quantization process.</a:t>
            </a:r>
            <a:endParaRPr lang="en-SG" sz="4000" dirty="0"/>
          </a:p>
          <a:p>
            <a:pPr marL="742950" lvl="0" indent="-742950">
              <a:buFont typeface="+mj-lt"/>
              <a:buAutoNum type="arabicPeriod"/>
            </a:pPr>
            <a:r>
              <a:rPr lang="en-US" sz="4000" dirty="0"/>
              <a:t>Uses Huffman coding on quantized samples. </a:t>
            </a:r>
            <a:endParaRPr lang="en-SG" sz="4000"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78</a:t>
            </a:fld>
            <a:endParaRPr lang="en-SG"/>
          </a:p>
        </p:txBody>
      </p:sp>
      <p:pic>
        <p:nvPicPr>
          <p:cNvPr id="5" name="60969499">
            <a:hlinkClick r:id="" action="ppaction://media"/>
            <a:extLst>
              <a:ext uri="{FF2B5EF4-FFF2-40B4-BE49-F238E27FC236}">
                <a16:creationId xmlns:a16="http://schemas.microsoft.com/office/drawing/2014/main" id="{5ADE1872-FB1A-4BC3-98E1-A5D7050E73D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694613" y="6165850"/>
            <a:ext cx="487362" cy="487363"/>
          </a:xfrm>
          <a:prstGeom prst="rect">
            <a:avLst/>
          </a:prstGeom>
        </p:spPr>
      </p:pic>
    </p:spTree>
    <p:custDataLst>
      <p:tags r:id="rId1"/>
    </p:custDataLst>
    <p:extLst>
      <p:ext uri="{BB962C8B-B14F-4D97-AF65-F5344CB8AC3E}">
        <p14:creationId xmlns:p14="http://schemas.microsoft.com/office/powerpoint/2010/main" val="28298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r>
              <a:rPr lang="en-SG" dirty="0">
                <a:latin typeface="Times New Roman" panose="02020603050405020304" pitchFamily="18" charset="0"/>
                <a:cs typeface="Times New Roman" panose="02020603050405020304" pitchFamily="18" charset="0"/>
              </a:rPr>
              <a:t>Key Point</a:t>
            </a:r>
          </a:p>
        </p:txBody>
      </p:sp>
      <p:sp>
        <p:nvSpPr>
          <p:cNvPr id="3" name="Content Placeholder 2"/>
          <p:cNvSpPr>
            <a:spLocks noGrp="1"/>
          </p:cNvSpPr>
          <p:nvPr>
            <p:ph idx="1"/>
          </p:nvPr>
        </p:nvSpPr>
        <p:spPr>
          <a:xfrm>
            <a:off x="628650" y="1580092"/>
            <a:ext cx="7886700" cy="4351338"/>
          </a:xfrm>
        </p:spPr>
        <p:txBody>
          <a:bodyPr/>
          <a:lstStyle/>
          <a:p>
            <a:r>
              <a:rPr lang="en-SG" dirty="0">
                <a:latin typeface="Times New Roman" panose="02020603050405020304" pitchFamily="18" charset="0"/>
                <a:cs typeface="Times New Roman" panose="02020603050405020304" pitchFamily="18" charset="0"/>
              </a:rPr>
              <a:t>Transform compression, in this case DCT is change from one domain to another domain, in this case frequency. </a:t>
            </a:r>
          </a:p>
          <a:p>
            <a:r>
              <a:rPr lang="en-SG" dirty="0">
                <a:latin typeface="Times New Roman" panose="02020603050405020304" pitchFamily="18" charset="0"/>
                <a:cs typeface="Times New Roman" panose="02020603050405020304" pitchFamily="18" charset="0"/>
              </a:rPr>
              <a:t>In particular, the low frequency components of a signal are more important than the high frequency components. </a:t>
            </a:r>
          </a:p>
          <a:p>
            <a:r>
              <a:rPr lang="en-SG" dirty="0">
                <a:latin typeface="Times New Roman" panose="02020603050405020304" pitchFamily="18" charset="0"/>
                <a:cs typeface="Times New Roman" panose="02020603050405020304" pitchFamily="18" charset="0"/>
              </a:rPr>
              <a:t>Removing about 50% of the bits from the high frequency components might remove, may only affect 5% of the encoded information when decoded.</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79</a:t>
            </a:fld>
            <a:endParaRPr lang="en-SG"/>
          </a:p>
        </p:txBody>
      </p:sp>
      <p:pic>
        <p:nvPicPr>
          <p:cNvPr id="5" name="60969505">
            <a:hlinkClick r:id="" action="ppaction://media"/>
            <a:extLst>
              <a:ext uri="{FF2B5EF4-FFF2-40B4-BE49-F238E27FC236}">
                <a16:creationId xmlns:a16="http://schemas.microsoft.com/office/drawing/2014/main" id="{FDBEC74F-7F7F-4993-A216-426E16EC0D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21675" y="6029325"/>
            <a:ext cx="487363" cy="487363"/>
          </a:xfrm>
          <a:prstGeom prst="rect">
            <a:avLst/>
          </a:prstGeom>
        </p:spPr>
      </p:pic>
    </p:spTree>
    <p:custDataLst>
      <p:tags r:id="rId1"/>
    </p:custDataLst>
    <p:extLst>
      <p:ext uri="{BB962C8B-B14F-4D97-AF65-F5344CB8AC3E}">
        <p14:creationId xmlns:p14="http://schemas.microsoft.com/office/powerpoint/2010/main" val="10383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TEXT</a:t>
            </a:r>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solidFill>
                  <a:prstClr val="black">
                    <a:tint val="75000"/>
                  </a:prstClr>
                </a:solidFill>
              </a:rPr>
              <a:pPr/>
              <a:t>8</a:t>
            </a:fld>
            <a:endParaRPr lang="en-SG">
              <a:solidFill>
                <a:prstClr val="black">
                  <a:tint val="75000"/>
                </a:prstClr>
              </a:solidFill>
            </a:endParaRPr>
          </a:p>
        </p:txBody>
      </p:sp>
      <p:pic>
        <p:nvPicPr>
          <p:cNvPr id="4" name="Picture 3"/>
          <p:cNvPicPr>
            <a:picLocks noChangeAspect="1"/>
          </p:cNvPicPr>
          <p:nvPr/>
        </p:nvPicPr>
        <p:blipFill>
          <a:blip r:embed="rId6"/>
          <a:stretch>
            <a:fillRect/>
          </a:stretch>
        </p:blipFill>
        <p:spPr>
          <a:xfrm>
            <a:off x="628650" y="1690689"/>
            <a:ext cx="5939873" cy="3880915"/>
          </a:xfrm>
          <a:prstGeom prst="rect">
            <a:avLst/>
          </a:prstGeom>
        </p:spPr>
      </p:pic>
      <p:pic>
        <p:nvPicPr>
          <p:cNvPr id="5" name="60967089">
            <a:hlinkClick r:id="" action="ppaction://media"/>
            <a:extLst>
              <a:ext uri="{FF2B5EF4-FFF2-40B4-BE49-F238E27FC236}">
                <a16:creationId xmlns:a16="http://schemas.microsoft.com/office/drawing/2014/main" id="{FF654B01-B2A8-4BB5-9817-EC880E46A7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239125" y="5878513"/>
            <a:ext cx="487363" cy="487362"/>
          </a:xfrm>
          <a:prstGeom prst="rect">
            <a:avLst/>
          </a:prstGeom>
        </p:spPr>
      </p:pic>
    </p:spTree>
    <p:custDataLst>
      <p:tags r:id="rId1"/>
    </p:custDataLst>
    <p:extLst>
      <p:ext uri="{BB962C8B-B14F-4D97-AF65-F5344CB8AC3E}">
        <p14:creationId xmlns:p14="http://schemas.microsoft.com/office/powerpoint/2010/main" val="41930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MPEG 2 Video Compression</a:t>
            </a:r>
            <a:endParaRPr lang="en-SG"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SG" dirty="0"/>
              <a:t>Pictures are made up of pixels.</a:t>
            </a:r>
          </a:p>
          <a:p>
            <a:pPr marL="514350" indent="-514350">
              <a:buFont typeface="+mj-lt"/>
              <a:buAutoNum type="arabicPeriod"/>
            </a:pPr>
            <a:r>
              <a:rPr lang="en-SG" dirty="0"/>
              <a:t>Each 8x8 array of pixels is known as a block.</a:t>
            </a:r>
          </a:p>
          <a:p>
            <a:pPr marL="514350" indent="-514350">
              <a:buFont typeface="+mj-lt"/>
              <a:buAutoNum type="arabicPeriod"/>
            </a:pPr>
            <a:r>
              <a:rPr lang="en-SG" dirty="0"/>
              <a:t>A 2x2 array of blocks is termed a macroblock.</a:t>
            </a:r>
          </a:p>
          <a:p>
            <a:pPr marL="514350" indent="-514350">
              <a:buFont typeface="+mj-lt"/>
              <a:buAutoNum type="arabicPeriod"/>
            </a:pPr>
            <a:r>
              <a:rPr lang="en-SG" dirty="0"/>
              <a:t> Pictures called I pictures are encoded without prediction. Pictures termed P pictures may be encoded with prediction from previous pictures. B pictures may be encoded using prediction from both previous and subsequent pictures.</a:t>
            </a:r>
          </a:p>
          <a:p>
            <a:pPr marL="514350" indent="-514350">
              <a:buFont typeface="+mj-lt"/>
              <a:buAutoNum type="arabicPeriod"/>
            </a:pPr>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80</a:t>
            </a:fld>
            <a:endParaRPr lang="en-SG"/>
          </a:p>
        </p:txBody>
      </p:sp>
      <p:pic>
        <p:nvPicPr>
          <p:cNvPr id="5" name="60969517">
            <a:hlinkClick r:id="" action="ppaction://media"/>
            <a:extLst>
              <a:ext uri="{FF2B5EF4-FFF2-40B4-BE49-F238E27FC236}">
                <a16:creationId xmlns:a16="http://schemas.microsoft.com/office/drawing/2014/main" id="{A903F45A-E18F-49EE-ABE9-081C79B4053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256463" y="6137275"/>
            <a:ext cx="487362" cy="487363"/>
          </a:xfrm>
          <a:prstGeom prst="rect">
            <a:avLst/>
          </a:prstGeom>
        </p:spPr>
      </p:pic>
    </p:spTree>
    <p:custDataLst>
      <p:tags r:id="rId1"/>
    </p:custDataLst>
    <p:extLst>
      <p:ext uri="{BB962C8B-B14F-4D97-AF65-F5344CB8AC3E}">
        <p14:creationId xmlns:p14="http://schemas.microsoft.com/office/powerpoint/2010/main" val="161942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TW" dirty="0"/>
              <a:t>Quantization</a:t>
            </a:r>
          </a:p>
        </p:txBody>
      </p:sp>
      <p:sp>
        <p:nvSpPr>
          <p:cNvPr id="119811" name="Rectangle 3"/>
          <p:cNvSpPr>
            <a:spLocks noGrp="1" noChangeArrowheads="1"/>
          </p:cNvSpPr>
          <p:nvPr>
            <p:ph idx="1"/>
          </p:nvPr>
        </p:nvSpPr>
        <p:spPr/>
        <p:txBody>
          <a:bodyPr/>
          <a:lstStyle/>
          <a:p>
            <a:r>
              <a:rPr lang="en-US" altLang="zh-TW" dirty="0"/>
              <a:t>After the </a:t>
            </a:r>
            <a:r>
              <a:rPr lang="en-US" altLang="zh-TW" i="1" dirty="0"/>
              <a:t>F</a:t>
            </a:r>
            <a:r>
              <a:rPr lang="en-US" altLang="zh-TW" dirty="0"/>
              <a:t> table is created, the values are quantized to </a:t>
            </a:r>
            <a:r>
              <a:rPr lang="en-US" altLang="zh-TW" dirty="0">
                <a:solidFill>
                  <a:schemeClr val="folHlink"/>
                </a:solidFill>
              </a:rPr>
              <a:t>reduce the number of bits</a:t>
            </a:r>
            <a:r>
              <a:rPr lang="en-US" altLang="zh-TW" dirty="0"/>
              <a:t> needed for encoding.</a:t>
            </a:r>
          </a:p>
          <a:p>
            <a:r>
              <a:rPr lang="en-US" altLang="zh-TW" dirty="0">
                <a:solidFill>
                  <a:schemeClr val="folHlink"/>
                </a:solidFill>
              </a:rPr>
              <a:t>Quantization:</a:t>
            </a:r>
          </a:p>
          <a:p>
            <a:pPr lvl="1"/>
            <a:r>
              <a:rPr lang="en-US" altLang="zh-TW" dirty="0"/>
              <a:t>Divide the number by a constant and then drop the fraction.</a:t>
            </a:r>
          </a:p>
          <a:p>
            <a:pPr lvl="1"/>
            <a:r>
              <a:rPr lang="en-US" altLang="zh-TW" dirty="0"/>
              <a:t>The quantizing phase is </a:t>
            </a:r>
            <a:r>
              <a:rPr lang="en-US" altLang="zh-TW" dirty="0">
                <a:solidFill>
                  <a:schemeClr val="folHlink"/>
                </a:solidFill>
              </a:rPr>
              <a:t>not </a:t>
            </a:r>
            <a:r>
              <a:rPr lang="en-US" altLang="zh-TW" dirty="0"/>
              <a:t>reversible.</a:t>
            </a:r>
          </a:p>
          <a:p>
            <a:pPr lvl="1"/>
            <a:r>
              <a:rPr lang="en-US" altLang="zh-TW" dirty="0"/>
              <a:t>Some information will be lost.</a:t>
            </a:r>
          </a:p>
        </p:txBody>
      </p:sp>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81</a:t>
            </a:fld>
            <a:endParaRPr lang="en-SG"/>
          </a:p>
        </p:txBody>
      </p:sp>
      <p:pic>
        <p:nvPicPr>
          <p:cNvPr id="3" name="60969529">
            <a:hlinkClick r:id="" action="ppaction://media"/>
            <a:extLst>
              <a:ext uri="{FF2B5EF4-FFF2-40B4-BE49-F238E27FC236}">
                <a16:creationId xmlns:a16="http://schemas.microsoft.com/office/drawing/2014/main" id="{9F850612-0AB9-4B55-9CC7-6866693194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99438" y="5783263"/>
            <a:ext cx="487362" cy="487362"/>
          </a:xfrm>
          <a:prstGeom prst="rect">
            <a:avLst/>
          </a:prstGeom>
        </p:spPr>
      </p:pic>
    </p:spTree>
    <p:custDataLst>
      <p:tags r:id="rId1"/>
    </p:custDataLst>
    <p:extLst>
      <p:ext uri="{BB962C8B-B14F-4D97-AF65-F5344CB8AC3E}">
        <p14:creationId xmlns:p14="http://schemas.microsoft.com/office/powerpoint/2010/main" val="390996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TW" dirty="0"/>
              <a:t>Compression</a:t>
            </a:r>
          </a:p>
        </p:txBody>
      </p:sp>
      <p:sp>
        <p:nvSpPr>
          <p:cNvPr id="120835" name="Rectangle 3"/>
          <p:cNvSpPr>
            <a:spLocks noGrp="1" noChangeArrowheads="1"/>
          </p:cNvSpPr>
          <p:nvPr>
            <p:ph idx="1"/>
          </p:nvPr>
        </p:nvSpPr>
        <p:spPr/>
        <p:txBody>
          <a:bodyPr/>
          <a:lstStyle/>
          <a:p>
            <a:r>
              <a:rPr lang="en-US" altLang="zh-TW" dirty="0"/>
              <a:t>After quantization, the values are read from the table, and </a:t>
            </a:r>
            <a:r>
              <a:rPr lang="en-US" altLang="zh-TW" dirty="0">
                <a:solidFill>
                  <a:schemeClr val="folHlink"/>
                </a:solidFill>
              </a:rPr>
              <a:t>redundant 0s</a:t>
            </a:r>
            <a:r>
              <a:rPr lang="en-US" altLang="zh-TW" dirty="0"/>
              <a:t> are removed.</a:t>
            </a:r>
          </a:p>
          <a:p>
            <a:r>
              <a:rPr lang="en-US" altLang="zh-TW" dirty="0"/>
              <a:t>The reason is that if the picture does not have fine changes, the </a:t>
            </a:r>
            <a:r>
              <a:rPr lang="en-US" altLang="zh-TW" dirty="0">
                <a:solidFill>
                  <a:schemeClr val="folHlink"/>
                </a:solidFill>
              </a:rPr>
              <a:t>bottom right corner</a:t>
            </a:r>
            <a:r>
              <a:rPr lang="en-US" altLang="zh-TW" dirty="0"/>
              <a:t> of the </a:t>
            </a:r>
            <a:r>
              <a:rPr lang="en-US" altLang="zh-TW" i="1" dirty="0"/>
              <a:t>F </a:t>
            </a:r>
            <a:r>
              <a:rPr lang="en-US" altLang="zh-TW" dirty="0"/>
              <a:t>table is all</a:t>
            </a:r>
            <a:r>
              <a:rPr lang="en-US" altLang="zh-TW" dirty="0">
                <a:solidFill>
                  <a:schemeClr val="folHlink"/>
                </a:solidFill>
              </a:rPr>
              <a:t> 0s</a:t>
            </a:r>
            <a:r>
              <a:rPr lang="en-US" altLang="zh-TW" dirty="0"/>
              <a:t>.</a:t>
            </a:r>
          </a:p>
        </p:txBody>
      </p:sp>
      <p:sp>
        <p:nvSpPr>
          <p:cNvPr id="4" name="Footer Placeholder 3"/>
          <p:cNvSpPr>
            <a:spLocks noGrp="1"/>
          </p:cNvSpPr>
          <p:nvPr>
            <p:ph type="ftr" sz="quarter" idx="11"/>
          </p:nvPr>
        </p:nvSpPr>
        <p:spPr/>
        <p:txBody>
          <a:bodyPr/>
          <a:lstStyle/>
          <a:p>
            <a:r>
              <a:rPr lang="en-SG" smtClean="0"/>
              <a:t>Official (Open), Non-sensitive</a:t>
            </a:r>
            <a:endParaRPr lang="en-SG"/>
          </a:p>
        </p:txBody>
      </p:sp>
      <p:sp>
        <p:nvSpPr>
          <p:cNvPr id="2" name="Slide Number Placeholder 1"/>
          <p:cNvSpPr>
            <a:spLocks noGrp="1"/>
          </p:cNvSpPr>
          <p:nvPr>
            <p:ph type="sldNum" sz="quarter" idx="12"/>
          </p:nvPr>
        </p:nvSpPr>
        <p:spPr/>
        <p:txBody>
          <a:bodyPr/>
          <a:lstStyle/>
          <a:p>
            <a:fld id="{FC86BAA5-1B63-4717-AF6B-9DAEFEFDF54E}" type="slidenum">
              <a:rPr lang="en-SG" smtClean="0"/>
              <a:t>82</a:t>
            </a:fld>
            <a:endParaRPr lang="en-SG"/>
          </a:p>
        </p:txBody>
      </p:sp>
      <p:pic>
        <p:nvPicPr>
          <p:cNvPr id="3" name="60969534">
            <a:hlinkClick r:id="" action="ppaction://media"/>
            <a:extLst>
              <a:ext uri="{FF2B5EF4-FFF2-40B4-BE49-F238E27FC236}">
                <a16:creationId xmlns:a16="http://schemas.microsoft.com/office/drawing/2014/main" id="{D98624D9-F150-40CA-881D-E3599E527C5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99438" y="5688013"/>
            <a:ext cx="487362" cy="487362"/>
          </a:xfrm>
          <a:prstGeom prst="rect">
            <a:avLst/>
          </a:prstGeom>
        </p:spPr>
      </p:pic>
    </p:spTree>
    <p:custDataLst>
      <p:tags r:id="rId1"/>
    </p:custDataLst>
    <p:extLst>
      <p:ext uri="{BB962C8B-B14F-4D97-AF65-F5344CB8AC3E}">
        <p14:creationId xmlns:p14="http://schemas.microsoft.com/office/powerpoint/2010/main" val="356594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u="sng" dirty="0"/>
              <a:t>MPEG-4</a:t>
            </a:r>
            <a:r>
              <a:rPr lang="en-SG" dirty="0"/>
              <a:t> </a:t>
            </a:r>
          </a:p>
        </p:txBody>
      </p:sp>
      <p:sp>
        <p:nvSpPr>
          <p:cNvPr id="3" name="Content Placeholder 2"/>
          <p:cNvSpPr>
            <a:spLocks noGrp="1"/>
          </p:cNvSpPr>
          <p:nvPr>
            <p:ph idx="1"/>
          </p:nvPr>
        </p:nvSpPr>
        <p:spPr/>
        <p:txBody>
          <a:bodyPr/>
          <a:lstStyle/>
          <a:p>
            <a:r>
              <a:rPr lang="en-SG" dirty="0"/>
              <a:t>Addresses speech and video synthesis, fractal geometry, computer visualization, and an artificial intelligence (</a:t>
            </a:r>
            <a:r>
              <a:rPr lang="en-SG" u="sng" dirty="0"/>
              <a:t>AI</a:t>
            </a:r>
            <a:r>
              <a:rPr lang="en-SG" dirty="0"/>
              <a:t>) approach to reconstructing images.</a:t>
            </a:r>
          </a:p>
          <a:p>
            <a:pPr marL="0" indent="0">
              <a:buNone/>
            </a:pPr>
            <a:endParaRPr lang="en-SG" dirty="0"/>
          </a:p>
          <a:p>
            <a:r>
              <a:rPr lang="en-SG" dirty="0"/>
              <a:t>Standard way for authors to create and define the media objects in a multimedia presentation, how these can be synchronized and related to each other in transmission, and how users are to be able to interact with the media objects.</a:t>
            </a:r>
          </a:p>
          <a:p>
            <a:endParaRPr lang="en-SG" dirty="0"/>
          </a:p>
        </p:txBody>
      </p:sp>
      <p:sp>
        <p:nvSpPr>
          <p:cNvPr id="6" name="Footer Placeholder 5"/>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83</a:t>
            </a:fld>
            <a:endParaRPr lang="en-SG"/>
          </a:p>
        </p:txBody>
      </p:sp>
      <p:pic>
        <p:nvPicPr>
          <p:cNvPr id="5" name="60969538">
            <a:hlinkClick r:id="" action="ppaction://media"/>
            <a:extLst>
              <a:ext uri="{FF2B5EF4-FFF2-40B4-BE49-F238E27FC236}">
                <a16:creationId xmlns:a16="http://schemas.microsoft.com/office/drawing/2014/main" id="{F376E49C-D381-4AAF-88AA-324C4E3147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34338" y="6029325"/>
            <a:ext cx="487362" cy="487363"/>
          </a:xfrm>
          <a:prstGeom prst="rect">
            <a:avLst/>
          </a:prstGeom>
        </p:spPr>
      </p:pic>
    </p:spTree>
    <p:custDataLst>
      <p:tags r:id="rId1"/>
    </p:custDataLst>
    <p:extLst>
      <p:ext uri="{BB962C8B-B14F-4D97-AF65-F5344CB8AC3E}">
        <p14:creationId xmlns:p14="http://schemas.microsoft.com/office/powerpoint/2010/main" val="1097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u="sng" dirty="0"/>
              <a:t>MPEG-7 </a:t>
            </a:r>
            <a:endParaRPr lang="en-SG" dirty="0"/>
          </a:p>
        </p:txBody>
      </p:sp>
      <p:sp>
        <p:nvSpPr>
          <p:cNvPr id="3" name="Content Placeholder 2"/>
          <p:cNvSpPr>
            <a:spLocks noGrp="1"/>
          </p:cNvSpPr>
          <p:nvPr>
            <p:ph idx="1"/>
          </p:nvPr>
        </p:nvSpPr>
        <p:spPr>
          <a:xfrm>
            <a:off x="628650" y="1825625"/>
            <a:ext cx="7886700" cy="3067009"/>
          </a:xfrm>
        </p:spPr>
        <p:txBody>
          <a:bodyPr/>
          <a:lstStyle/>
          <a:p>
            <a:r>
              <a:rPr lang="en-SG" dirty="0"/>
              <a:t>MPEG-7 will be a standardized description of various types of multimedia information. </a:t>
            </a:r>
          </a:p>
          <a:p>
            <a:r>
              <a:rPr lang="en-SG" dirty="0"/>
              <a:t>This description will be associated with the content itself, to allow fast and </a:t>
            </a:r>
            <a:r>
              <a:rPr lang="en-SG" u="sng" dirty="0"/>
              <a:t>efficient searching for material that is of interest to </a:t>
            </a:r>
            <a:r>
              <a:rPr lang="en-SG" dirty="0"/>
              <a:t>the user. MPEG-7 is formally called “Multimedia Content Description Interface”. </a:t>
            </a:r>
          </a:p>
          <a:p>
            <a:endParaRPr lang="en-SG" dirty="0"/>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4" name="Slide Number Placeholder 3"/>
          <p:cNvSpPr>
            <a:spLocks noGrp="1"/>
          </p:cNvSpPr>
          <p:nvPr>
            <p:ph type="sldNum" sz="quarter" idx="12"/>
          </p:nvPr>
        </p:nvSpPr>
        <p:spPr/>
        <p:txBody>
          <a:bodyPr/>
          <a:lstStyle/>
          <a:p>
            <a:fld id="{FC86BAA5-1B63-4717-AF6B-9DAEFEFDF54E}" type="slidenum">
              <a:rPr lang="en-SG" smtClean="0"/>
              <a:t>84</a:t>
            </a:fld>
            <a:endParaRPr lang="en-SG"/>
          </a:p>
        </p:txBody>
      </p:sp>
      <p:sp>
        <p:nvSpPr>
          <p:cNvPr id="5" name="Rectangle 4"/>
          <p:cNvSpPr/>
          <p:nvPr/>
        </p:nvSpPr>
        <p:spPr>
          <a:xfrm>
            <a:off x="796607" y="5987019"/>
            <a:ext cx="3775393" cy="369332"/>
          </a:xfrm>
          <a:prstGeom prst="rect">
            <a:avLst/>
          </a:prstGeom>
        </p:spPr>
        <p:txBody>
          <a:bodyPr wrap="none">
            <a:spAutoFit/>
          </a:bodyPr>
          <a:lstStyle/>
          <a:p>
            <a:r>
              <a:rPr lang="en-SG" dirty="0"/>
              <a:t>https://en.wikipedia.org/wiki/MPEG-7</a:t>
            </a:r>
          </a:p>
        </p:txBody>
      </p:sp>
      <p:pic>
        <p:nvPicPr>
          <p:cNvPr id="6" name="60969545">
            <a:hlinkClick r:id="" action="ppaction://media"/>
            <a:extLst>
              <a:ext uri="{FF2B5EF4-FFF2-40B4-BE49-F238E27FC236}">
                <a16:creationId xmlns:a16="http://schemas.microsoft.com/office/drawing/2014/main" id="{B90FD308-77DE-48EE-970B-54533C8405C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02600" y="5837238"/>
            <a:ext cx="487363" cy="487362"/>
          </a:xfrm>
          <a:prstGeom prst="rect">
            <a:avLst/>
          </a:prstGeom>
        </p:spPr>
      </p:pic>
    </p:spTree>
    <p:custDataLst>
      <p:tags r:id="rId1"/>
    </p:custDataLst>
    <p:extLst>
      <p:ext uri="{BB962C8B-B14F-4D97-AF65-F5344CB8AC3E}">
        <p14:creationId xmlns:p14="http://schemas.microsoft.com/office/powerpoint/2010/main" val="9527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IMAGE</a:t>
            </a:r>
          </a:p>
        </p:txBody>
      </p:sp>
      <p:sp>
        <p:nvSpPr>
          <p:cNvPr id="7" name="Footer Placeholder 6"/>
          <p:cNvSpPr>
            <a:spLocks noGrp="1"/>
          </p:cNvSpPr>
          <p:nvPr>
            <p:ph type="ftr" sz="quarter" idx="11"/>
          </p:nvPr>
        </p:nvSpPr>
        <p:spPr/>
        <p:txBody>
          <a:bodyPr/>
          <a:lstStyle/>
          <a:p>
            <a:r>
              <a:rPr lang="en-SG" smtClean="0"/>
              <a:t>Official (Open), Non-sensitive</a:t>
            </a:r>
            <a:endParaRPr lang="en-SG"/>
          </a:p>
        </p:txBody>
      </p:sp>
      <p:sp>
        <p:nvSpPr>
          <p:cNvPr id="3" name="Slide Number Placeholder 2"/>
          <p:cNvSpPr>
            <a:spLocks noGrp="1"/>
          </p:cNvSpPr>
          <p:nvPr>
            <p:ph type="sldNum" sz="quarter" idx="12"/>
          </p:nvPr>
        </p:nvSpPr>
        <p:spPr/>
        <p:txBody>
          <a:bodyPr/>
          <a:lstStyle/>
          <a:p>
            <a:fld id="{FC86BAA5-1B63-4717-AF6B-9DAEFEFDF54E}" type="slidenum">
              <a:rPr lang="en-SG" smtClean="0">
                <a:solidFill>
                  <a:prstClr val="black">
                    <a:tint val="75000"/>
                  </a:prstClr>
                </a:solidFill>
              </a:rPr>
              <a:pPr/>
              <a:t>9</a:t>
            </a:fld>
            <a:endParaRPr lang="en-SG" dirty="0">
              <a:solidFill>
                <a:prstClr val="black">
                  <a:tint val="75000"/>
                </a:prstClr>
              </a:solidFill>
            </a:endParaRPr>
          </a:p>
        </p:txBody>
      </p:sp>
      <p:sp>
        <p:nvSpPr>
          <p:cNvPr id="5" name="Rectangle 4"/>
          <p:cNvSpPr/>
          <p:nvPr/>
        </p:nvSpPr>
        <p:spPr>
          <a:xfrm>
            <a:off x="5927863" y="4346425"/>
            <a:ext cx="2354746" cy="646331"/>
          </a:xfrm>
          <a:prstGeom prst="rect">
            <a:avLst/>
          </a:prstGeom>
        </p:spPr>
        <p:txBody>
          <a:bodyPr wrap="square">
            <a:spAutoFit/>
          </a:bodyPr>
          <a:lstStyle/>
          <a:p>
            <a:r>
              <a:rPr lang="en-SG" dirty="0" err="1"/>
              <a:t>Color</a:t>
            </a:r>
            <a:r>
              <a:rPr lang="en-SG" dirty="0"/>
              <a:t> image ~80Mb</a:t>
            </a:r>
          </a:p>
          <a:p>
            <a:endParaRPr lang="en-SG" dirty="0"/>
          </a:p>
        </p:txBody>
      </p:sp>
      <p:pic>
        <p:nvPicPr>
          <p:cNvPr id="6" name="Picture 5"/>
          <p:cNvPicPr>
            <a:picLocks noChangeAspect="1"/>
          </p:cNvPicPr>
          <p:nvPr/>
        </p:nvPicPr>
        <p:blipFill>
          <a:blip r:embed="rId6"/>
          <a:stretch>
            <a:fillRect/>
          </a:stretch>
        </p:blipFill>
        <p:spPr>
          <a:xfrm>
            <a:off x="767195" y="1619353"/>
            <a:ext cx="4410446" cy="3188737"/>
          </a:xfrm>
          <a:prstGeom prst="rect">
            <a:avLst/>
          </a:prstGeom>
        </p:spPr>
      </p:pic>
      <p:pic>
        <p:nvPicPr>
          <p:cNvPr id="4" name="60967101">
            <a:hlinkClick r:id="" action="ppaction://media"/>
            <a:extLst>
              <a:ext uri="{FF2B5EF4-FFF2-40B4-BE49-F238E27FC236}">
                <a16:creationId xmlns:a16="http://schemas.microsoft.com/office/drawing/2014/main" id="{313E1DDF-68EB-4AF0-844A-229D1A2E97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31175" y="5988050"/>
            <a:ext cx="487363" cy="487363"/>
          </a:xfrm>
          <a:prstGeom prst="rect">
            <a:avLst/>
          </a:prstGeom>
        </p:spPr>
      </p:pic>
    </p:spTree>
    <p:custDataLst>
      <p:tags r:id="rId1"/>
    </p:custDataLst>
    <p:extLst>
      <p:ext uri="{BB962C8B-B14F-4D97-AF65-F5344CB8AC3E}">
        <p14:creationId xmlns:p14="http://schemas.microsoft.com/office/powerpoint/2010/main" val="188957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484031507"/>
  <p:tag name="ARTICULATE_DESIGN_ID_OFFICE THEME" val="F2FHtrhR"/>
  <p:tag name="ARTICULATE_SLIDE_COUNT" val="84"/>
  <p:tag name="ARTICULATE_DESIGN_ID_MEDIAN" val="fM5u7NCM"/>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5AE9331E6C6349A58A2B09F1181038" ma:contentTypeVersion="6" ma:contentTypeDescription="Create a new document." ma:contentTypeScope="" ma:versionID="eda9eeeef57fec0bac3cb1f263f944bc">
  <xsd:schema xmlns:xsd="http://www.w3.org/2001/XMLSchema" xmlns:xs="http://www.w3.org/2001/XMLSchema" xmlns:p="http://schemas.microsoft.com/office/2006/metadata/properties" xmlns:ns2="4307c62a-e201-4828-9f3f-2e234fc21ccd" xmlns:ns3="84084299-dbcc-4809-9867-a58fe3d01a82" targetNamespace="http://schemas.microsoft.com/office/2006/metadata/properties" ma:root="true" ma:fieldsID="610419b69aadfec9dac81300aa2289cc" ns2:_="" ns3:_="">
    <xsd:import namespace="4307c62a-e201-4828-9f3f-2e234fc21ccd"/>
    <xsd:import namespace="84084299-dbcc-4809-9867-a58fe3d01a8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7c62a-e201-4828-9f3f-2e234fc21c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084299-dbcc-4809-9867-a58fe3d01a8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C1FB11-8F5C-4060-A3FE-72C5EFCA399B}">
  <ds:schemaRefs>
    <ds:schemaRef ds:uri="http://schemas.microsoft.com/sharepoint/v3/contenttype/forms"/>
  </ds:schemaRefs>
</ds:datastoreItem>
</file>

<file path=customXml/itemProps2.xml><?xml version="1.0" encoding="utf-8"?>
<ds:datastoreItem xmlns:ds="http://schemas.openxmlformats.org/officeDocument/2006/customXml" ds:itemID="{23C48AA5-BDD4-43E0-B0AC-5D2AA7B65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7c62a-e201-4828-9f3f-2e234fc21ccd"/>
    <ds:schemaRef ds:uri="84084299-dbcc-4809-9867-a58fe3d01a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5C214F-B4FB-456C-9EF9-A88CC9FA15E4}">
  <ds:schemaRefs>
    <ds:schemaRef ds:uri="http://www.w3.org/XML/1998/namespace"/>
    <ds:schemaRef ds:uri="http://schemas.microsoft.com/office/2006/documentManagement/types"/>
    <ds:schemaRef ds:uri="http://purl.org/dc/dcmitype/"/>
    <ds:schemaRef ds:uri="http://purl.org/dc/terms/"/>
    <ds:schemaRef ds:uri="84084299-dbcc-4809-9867-a58fe3d01a82"/>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4307c62a-e201-4828-9f3f-2e234fc21ccd"/>
  </ds:schemaRefs>
</ds:datastoreItem>
</file>

<file path=docProps/app.xml><?xml version="1.0" encoding="utf-8"?>
<Properties xmlns="http://schemas.openxmlformats.org/officeDocument/2006/extended-properties" xmlns:vt="http://schemas.openxmlformats.org/officeDocument/2006/docPropsVTypes">
  <Template>Office Theme</Template>
  <TotalTime>21486</TotalTime>
  <Words>11094</Words>
  <Application>Microsoft Office PowerPoint</Application>
  <PresentationFormat>On-screen Show (4:3)</PresentationFormat>
  <Paragraphs>1211</Paragraphs>
  <Slides>84</Slides>
  <Notes>83</Notes>
  <HiddenSlides>0</HiddenSlides>
  <MMClips>85</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9" baseType="lpstr">
      <vt:lpstr>ＭＳ Ｐゴシック</vt:lpstr>
      <vt:lpstr>Arial</vt:lpstr>
      <vt:lpstr>Arial Narrow</vt:lpstr>
      <vt:lpstr>Calibri</vt:lpstr>
      <vt:lpstr>Calibri Light</vt:lpstr>
      <vt:lpstr>Cambria Math</vt:lpstr>
      <vt:lpstr>新細明體</vt:lpstr>
      <vt:lpstr>Tahoma</vt:lpstr>
      <vt:lpstr>Times New Roman</vt:lpstr>
      <vt:lpstr>Tw Cen MT</vt:lpstr>
      <vt:lpstr>Wingdings</vt:lpstr>
      <vt:lpstr>Wingdings 2</vt:lpstr>
      <vt:lpstr>Median</vt:lpstr>
      <vt:lpstr>Office Theme</vt:lpstr>
      <vt:lpstr>Equation</vt:lpstr>
      <vt:lpstr>DIGITAL SIGNAL PROCESSING  Chapter 9 MULTIMEDIA SIGNAL PROCESSING (Data Compression)</vt:lpstr>
      <vt:lpstr>Understand the fundamental principles and techniques in multimedia signal processing and compression</vt:lpstr>
      <vt:lpstr>Topic 1</vt:lpstr>
      <vt:lpstr>Different components of multimedia</vt:lpstr>
      <vt:lpstr>Multimedia signal processing supports multimedia applications</vt:lpstr>
      <vt:lpstr>“Digital” World</vt:lpstr>
      <vt:lpstr>Content based image retrieval </vt:lpstr>
      <vt:lpstr>TEXT</vt:lpstr>
      <vt:lpstr>IMAGE</vt:lpstr>
      <vt:lpstr>Image</vt:lpstr>
      <vt:lpstr>Terms</vt:lpstr>
      <vt:lpstr>Images</vt:lpstr>
      <vt:lpstr>Example</vt:lpstr>
      <vt:lpstr>Display Resolution</vt:lpstr>
      <vt:lpstr>Display Resolution</vt:lpstr>
      <vt:lpstr>Example</vt:lpstr>
      <vt:lpstr>Lena512 displayed by Matlab</vt:lpstr>
      <vt:lpstr>Histogram of Image I, grey-scale</vt:lpstr>
      <vt:lpstr>Matlab Image Processing Toolbox</vt:lpstr>
      <vt:lpstr>AUDIO</vt:lpstr>
      <vt:lpstr>Audio</vt:lpstr>
      <vt:lpstr>PowerPoint Presentation</vt:lpstr>
      <vt:lpstr>Video</vt:lpstr>
      <vt:lpstr>Frame rate in video</vt:lpstr>
      <vt:lpstr>Need/Purpose of Data Compression</vt:lpstr>
      <vt:lpstr>Image data compression eliminates redundancy and irrelevancy</vt:lpstr>
      <vt:lpstr>Data Compression Scheme</vt:lpstr>
      <vt:lpstr>Data Compression Process</vt:lpstr>
      <vt:lpstr>PowerPoint Presentation</vt:lpstr>
      <vt:lpstr>PowerPoint Presentation</vt:lpstr>
      <vt:lpstr>PowerPoint Presentation</vt:lpstr>
      <vt:lpstr>PSNR &amp; MSE</vt:lpstr>
      <vt:lpstr>Matlab immse command</vt:lpstr>
      <vt:lpstr>DCTDEMO.m</vt:lpstr>
      <vt:lpstr>Topic 2</vt:lpstr>
      <vt:lpstr>Two major classifications of Data Compression</vt:lpstr>
      <vt:lpstr>Lossless Compression Techniques (Information Preserved, Low Cr)  </vt:lpstr>
      <vt:lpstr>Lossy Compression</vt:lpstr>
      <vt:lpstr>Lossy Compression Techniques (Some Information lost, High Cr) </vt:lpstr>
      <vt:lpstr>Lossless Compression Methods</vt:lpstr>
      <vt:lpstr>Arithmetic Algorithm/Coding</vt:lpstr>
      <vt:lpstr>PowerPoint Presentation</vt:lpstr>
      <vt:lpstr>PowerPoint Presentation</vt:lpstr>
      <vt:lpstr>PowerPoint Presentation</vt:lpstr>
      <vt:lpstr>PowerPoint Presentation</vt:lpstr>
      <vt:lpstr>PowerPoint Presentation</vt:lpstr>
      <vt:lpstr>PowerPoint Presentation</vt:lpstr>
      <vt:lpstr>Lempel-Ziv-Welch (LZW) Algorithm</vt:lpstr>
      <vt:lpstr>Given the input symbols is abababa</vt:lpstr>
      <vt:lpstr>Topic 3</vt:lpstr>
      <vt:lpstr>Topic 4</vt:lpstr>
      <vt:lpstr>  Different data compression standards for Continuous-Tone Still Images   </vt:lpstr>
      <vt:lpstr>Internationally sanctioned video compression standards</vt:lpstr>
      <vt:lpstr>Popular image and video compression standards &amp; file formats</vt:lpstr>
      <vt:lpstr>Discrete Cosine Transform, DCT</vt:lpstr>
      <vt:lpstr>JPEG Compression</vt:lpstr>
      <vt:lpstr>JPEG (Joint Photographic Experts Groups) </vt:lpstr>
      <vt:lpstr>4 Important building blocks of JPEG</vt:lpstr>
      <vt:lpstr>Zig-Zag Sequence </vt:lpstr>
      <vt:lpstr>PowerPoint Presentation</vt:lpstr>
      <vt:lpstr>2-D JPEG Grayscale Image Compression</vt:lpstr>
      <vt:lpstr>JPEG Colour Image Compression</vt:lpstr>
      <vt:lpstr>JPEG Colour Image Compression</vt:lpstr>
      <vt:lpstr>DCT Encoder-Based Processing Step</vt:lpstr>
      <vt:lpstr>DCT One-Dimensional - MP3</vt:lpstr>
      <vt:lpstr>Digital Audio Compression</vt:lpstr>
      <vt:lpstr>One-Dimensional (1D) DCT, 1D-DCT</vt:lpstr>
      <vt:lpstr>Example </vt:lpstr>
      <vt:lpstr>PowerPoint Presentation</vt:lpstr>
      <vt:lpstr>Samples:  x(n)={10,8,10,12} where N=4 </vt:lpstr>
      <vt:lpstr>Two-Dimensional (2D) DCT</vt:lpstr>
      <vt:lpstr>DCT – Revised</vt:lpstr>
      <vt:lpstr>PowerPoint Presentation</vt:lpstr>
      <vt:lpstr>Video compression—MPEG -2</vt:lpstr>
      <vt:lpstr> Intraframe compression, when applied to image  sequences, reduces only the spatial redundancies  present in an image sequence. Interframe compression employs temporal  predictions and thus aims to reduce temporal  as well as spatial redundancies, increasing the  efficiency of data compression.  </vt:lpstr>
      <vt:lpstr>Video compression--MPEG</vt:lpstr>
      <vt:lpstr>MPEG compression </vt:lpstr>
      <vt:lpstr>MPEG Audio Compression, MPEG-1</vt:lpstr>
      <vt:lpstr>Key Point</vt:lpstr>
      <vt:lpstr>MPEG 2 Video Compression</vt:lpstr>
      <vt:lpstr>Quantization</vt:lpstr>
      <vt:lpstr>Compression</vt:lpstr>
      <vt:lpstr>MPEG-4 </vt:lpstr>
      <vt:lpstr>MPEG-7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 Chin Heng</dc:creator>
  <cp:lastModifiedBy>Teo Chin Heng</cp:lastModifiedBy>
  <cp:revision>961</cp:revision>
  <cp:lastPrinted>2019-08-30T04:00:11Z</cp:lastPrinted>
  <dcterms:created xsi:type="dcterms:W3CDTF">2018-11-13T07:48:49Z</dcterms:created>
  <dcterms:modified xsi:type="dcterms:W3CDTF">2021-10-12T03:49:22Z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0x010100EE5AE9331E6C6349A58A2B09F1181038</vt:lpwstr>
  </property>
  <property fmtid="{D5CDD505-2E9C-101B-9397-08002B2CF9AE}" pid="3" name="AuthorIds_UIVersion_512">
    <vt:lpwstr>14</vt:lpwstr>
  </property>
  <property fmtid="{D5CDD505-2E9C-101B-9397-08002B2CF9AE}" pid="4" name="AuthorIds_UIVersion_2560">
    <vt:lpwstr>14</vt:lpwstr>
  </property>
  <property fmtid="{D5CDD505-2E9C-101B-9397-08002B2CF9AE}" pid="5" name="ArticulateGUID">
    <vt:lpwstr>9E066C46-CE2F-486C-B15F-4963B51761CA</vt:lpwstr>
  </property>
  <property fmtid="{D5CDD505-2E9C-101B-9397-08002B2CF9AE}" pid="6" name="ArticulatePath">
    <vt:lpwstr>MULTIMEDIA SIGNAL PROCESSING Chapter 9_R8_v1</vt:lpwstr>
  </property>
</Properties>
</file>